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08" r:id="rId2"/>
    <p:sldMasterId id="2147484622" r:id="rId3"/>
  </p:sldMasterIdLst>
  <p:notesMasterIdLst>
    <p:notesMasterId r:id="rId23"/>
  </p:notesMasterIdLst>
  <p:sldIdLst>
    <p:sldId id="256" r:id="rId4"/>
    <p:sldId id="322" r:id="rId5"/>
    <p:sldId id="334" r:id="rId6"/>
    <p:sldId id="326" r:id="rId7"/>
    <p:sldId id="333" r:id="rId8"/>
    <p:sldId id="327" r:id="rId9"/>
    <p:sldId id="287" r:id="rId10"/>
    <p:sldId id="288" r:id="rId11"/>
    <p:sldId id="321" r:id="rId12"/>
    <p:sldId id="339" r:id="rId13"/>
    <p:sldId id="303" r:id="rId14"/>
    <p:sldId id="328" r:id="rId15"/>
    <p:sldId id="340" r:id="rId16"/>
    <p:sldId id="329" r:id="rId17"/>
    <p:sldId id="330" r:id="rId18"/>
    <p:sldId id="331" r:id="rId19"/>
    <p:sldId id="272" r:id="rId20"/>
    <p:sldId id="341" r:id="rId21"/>
    <p:sldId id="30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7200" algn="l" rtl="0" fontAlgn="base">
      <a:spcBef>
        <a:spcPct val="0"/>
      </a:spcBef>
      <a:spcAft>
        <a:spcPct val="0"/>
      </a:spcAft>
      <a:defRPr kern="1200">
        <a:solidFill>
          <a:schemeClr val="tx1"/>
        </a:solidFill>
        <a:latin typeface="Book Antiqua" pitchFamily="18" charset="0"/>
        <a:ea typeface="+mn-ea"/>
        <a:cs typeface="Arial" charset="0"/>
      </a:defRPr>
    </a:lvl2pPr>
    <a:lvl3pPr marL="914400" algn="l" rtl="0" fontAlgn="base">
      <a:spcBef>
        <a:spcPct val="0"/>
      </a:spcBef>
      <a:spcAft>
        <a:spcPct val="0"/>
      </a:spcAft>
      <a:defRPr kern="1200">
        <a:solidFill>
          <a:schemeClr val="tx1"/>
        </a:solidFill>
        <a:latin typeface="Book Antiqua" pitchFamily="18" charset="0"/>
        <a:ea typeface="+mn-ea"/>
        <a:cs typeface="Arial" charset="0"/>
      </a:defRPr>
    </a:lvl3pPr>
    <a:lvl4pPr marL="1371600" algn="l" rtl="0" fontAlgn="base">
      <a:spcBef>
        <a:spcPct val="0"/>
      </a:spcBef>
      <a:spcAft>
        <a:spcPct val="0"/>
      </a:spcAft>
      <a:defRPr kern="1200">
        <a:solidFill>
          <a:schemeClr val="tx1"/>
        </a:solidFill>
        <a:latin typeface="Book Antiqua" pitchFamily="18" charset="0"/>
        <a:ea typeface="+mn-ea"/>
        <a:cs typeface="Arial" charset="0"/>
      </a:defRPr>
    </a:lvl4pPr>
    <a:lvl5pPr marL="1828800"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2374" autoAdjust="0"/>
  </p:normalViewPr>
  <p:slideViewPr>
    <p:cSldViewPr>
      <p:cViewPr>
        <p:scale>
          <a:sx n="80" d="100"/>
          <a:sy n="80" d="100"/>
        </p:scale>
        <p:origin x="-780" y="-438"/>
      </p:cViewPr>
      <p:guideLst>
        <p:guide orient="horz" pos="2160"/>
        <p:guide pos="2880"/>
      </p:guideLst>
    </p:cSldViewPr>
  </p:slideViewPr>
  <p:outlineViewPr>
    <p:cViewPr>
      <p:scale>
        <a:sx n="33" d="100"/>
        <a:sy n="33" d="100"/>
      </p:scale>
      <p:origin x="0" y="10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2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8D5B4-82CA-41EB-A035-3F526C8C10F6}" type="doc">
      <dgm:prSet loTypeId="urn:microsoft.com/office/officeart/2005/8/layout/pyramid2" loCatId="pyramid" qsTypeId="urn:microsoft.com/office/officeart/2005/8/quickstyle/simple1" qsCatId="simple" csTypeId="urn:microsoft.com/office/officeart/2005/8/colors/colorful3" csCatId="colorful" phldr="1"/>
      <dgm:spPr/>
    </dgm:pt>
    <dgm:pt modelId="{20F45481-E973-4A3B-9D07-DDCC3F9DDA10}">
      <dgm:prSet phldrT="[Κείμενο]" custT="1"/>
      <dgm:spPr>
        <a:solidFill>
          <a:srgbClr val="FFFF00">
            <a:alpha val="90000"/>
          </a:srgbClr>
        </a:solidFill>
        <a:ln>
          <a:solidFill>
            <a:srgbClr val="FFFF00"/>
          </a:solidFill>
        </a:ln>
      </dgm:spPr>
      <dgm:t>
        <a:bodyPr/>
        <a:lstStyle/>
        <a:p>
          <a:r>
            <a:rPr lang="en-US" sz="1600" b="1" dirty="0" smtClean="0">
              <a:latin typeface="Calibri" pitchFamily="34" charset="0"/>
            </a:rPr>
            <a:t>KORONEIKI</a:t>
          </a:r>
          <a:endParaRPr lang="el-GR" sz="1600" b="1" dirty="0">
            <a:latin typeface="Calibri" pitchFamily="34" charset="0"/>
          </a:endParaRPr>
        </a:p>
      </dgm:t>
    </dgm:pt>
    <dgm:pt modelId="{405AACDB-3DC1-40D1-9718-47E912D035B9}" type="parTrans" cxnId="{D963481A-3BCB-4404-8201-F55CF27C8C36}">
      <dgm:prSet/>
      <dgm:spPr/>
      <dgm:t>
        <a:bodyPr/>
        <a:lstStyle/>
        <a:p>
          <a:endParaRPr lang="el-GR"/>
        </a:p>
      </dgm:t>
    </dgm:pt>
    <dgm:pt modelId="{9F460823-D7FD-473B-BDB8-62796D619309}" type="sibTrans" cxnId="{D963481A-3BCB-4404-8201-F55CF27C8C36}">
      <dgm:prSet/>
      <dgm:spPr/>
      <dgm:t>
        <a:bodyPr/>
        <a:lstStyle/>
        <a:p>
          <a:endParaRPr lang="el-GR"/>
        </a:p>
      </dgm:t>
    </dgm:pt>
    <dgm:pt modelId="{FC4E1C45-C646-41EA-92B1-C33368DA254B}">
      <dgm:prSet phldrT="[Κείμενο]" custT="1"/>
      <dgm:spPr>
        <a:solidFill>
          <a:schemeClr val="accent4">
            <a:lumMod val="50000"/>
            <a:alpha val="90000"/>
          </a:schemeClr>
        </a:solidFill>
        <a:ln>
          <a:solidFill>
            <a:schemeClr val="accent4">
              <a:lumMod val="50000"/>
            </a:schemeClr>
          </a:solidFill>
        </a:ln>
      </dgm:spPr>
      <dgm:t>
        <a:bodyPr/>
        <a:lstStyle/>
        <a:p>
          <a:r>
            <a:rPr lang="en-US" sz="1600" b="1" dirty="0" smtClean="0">
              <a:solidFill>
                <a:schemeClr val="tx1"/>
              </a:solidFill>
              <a:latin typeface="Calibri" pitchFamily="34" charset="0"/>
            </a:rPr>
            <a:t>HALKIDIKI</a:t>
          </a:r>
          <a:endParaRPr lang="el-GR" sz="1600" b="1" dirty="0">
            <a:solidFill>
              <a:schemeClr val="tx1"/>
            </a:solidFill>
            <a:latin typeface="Calibri" pitchFamily="34" charset="0"/>
          </a:endParaRPr>
        </a:p>
      </dgm:t>
    </dgm:pt>
    <dgm:pt modelId="{5F9B0FBB-B259-4B2E-B0D2-59E9B00E490D}" type="parTrans" cxnId="{18DCD9DE-C5CA-42D6-AFAA-27070D6DEE75}">
      <dgm:prSet/>
      <dgm:spPr/>
      <dgm:t>
        <a:bodyPr/>
        <a:lstStyle/>
        <a:p>
          <a:endParaRPr lang="el-GR"/>
        </a:p>
      </dgm:t>
    </dgm:pt>
    <dgm:pt modelId="{E292064E-B60E-4B7A-841D-E6AFD53EC2A1}" type="sibTrans" cxnId="{18DCD9DE-C5CA-42D6-AFAA-27070D6DEE75}">
      <dgm:prSet/>
      <dgm:spPr/>
      <dgm:t>
        <a:bodyPr/>
        <a:lstStyle/>
        <a:p>
          <a:endParaRPr lang="el-GR"/>
        </a:p>
      </dgm:t>
    </dgm:pt>
    <dgm:pt modelId="{64193865-48F3-4ADC-A9F3-6D2B4AD99481}">
      <dgm:prSet phldrT="[Κείμενο]" custT="1"/>
      <dgm:spPr>
        <a:solidFill>
          <a:srgbClr val="FF0000">
            <a:alpha val="90000"/>
          </a:srgbClr>
        </a:solidFill>
        <a:ln>
          <a:solidFill>
            <a:srgbClr val="FF0000"/>
          </a:solidFill>
        </a:ln>
      </dgm:spPr>
      <dgm:t>
        <a:bodyPr/>
        <a:lstStyle/>
        <a:p>
          <a:r>
            <a:rPr lang="en-US" sz="1600" b="1" dirty="0" smtClean="0">
              <a:latin typeface="Calibri" pitchFamily="34" charset="0"/>
            </a:rPr>
            <a:t>THROUBA</a:t>
          </a:r>
          <a:endParaRPr lang="el-GR" sz="1600" b="1" dirty="0">
            <a:latin typeface="Calibri" pitchFamily="34" charset="0"/>
          </a:endParaRPr>
        </a:p>
      </dgm:t>
    </dgm:pt>
    <dgm:pt modelId="{42AA9AC9-980D-4432-B7AF-E58700BB0F03}" type="parTrans" cxnId="{04620D64-703F-42AC-8C63-62FDFF932B0B}">
      <dgm:prSet/>
      <dgm:spPr/>
      <dgm:t>
        <a:bodyPr/>
        <a:lstStyle/>
        <a:p>
          <a:endParaRPr lang="el-GR"/>
        </a:p>
      </dgm:t>
    </dgm:pt>
    <dgm:pt modelId="{B3F44B59-143D-4B4D-BD71-6070F0936204}" type="sibTrans" cxnId="{04620D64-703F-42AC-8C63-62FDFF932B0B}">
      <dgm:prSet/>
      <dgm:spPr/>
      <dgm:t>
        <a:bodyPr/>
        <a:lstStyle/>
        <a:p>
          <a:endParaRPr lang="el-GR"/>
        </a:p>
      </dgm:t>
    </dgm:pt>
    <dgm:pt modelId="{F81CE5A9-EE90-4C57-95C0-281ACAF1DF21}">
      <dgm:prSet phldrT="[Κείμενο]" custT="1"/>
      <dgm:spPr>
        <a:solidFill>
          <a:srgbClr val="7030A0">
            <a:alpha val="90000"/>
          </a:srgbClr>
        </a:solidFill>
        <a:ln>
          <a:solidFill>
            <a:srgbClr val="7030A0"/>
          </a:solidFill>
        </a:ln>
      </dgm:spPr>
      <dgm:t>
        <a:bodyPr/>
        <a:lstStyle/>
        <a:p>
          <a:r>
            <a:rPr lang="en-US" sz="1600" b="1" dirty="0" smtClean="0">
              <a:solidFill>
                <a:schemeClr val="tx1"/>
              </a:solidFill>
              <a:latin typeface="Calibri" pitchFamily="34" charset="0"/>
            </a:rPr>
            <a:t>MEAGRITIKI</a:t>
          </a:r>
          <a:endParaRPr lang="el-GR" sz="1600" b="1" dirty="0">
            <a:solidFill>
              <a:schemeClr val="tx1"/>
            </a:solidFill>
            <a:latin typeface="Calibri" pitchFamily="34" charset="0"/>
          </a:endParaRPr>
        </a:p>
      </dgm:t>
    </dgm:pt>
    <dgm:pt modelId="{9C97E7FD-5A49-44B0-86C7-BB174341E108}" type="parTrans" cxnId="{F99035E8-7BCD-4F47-BA31-D3546C6203C2}">
      <dgm:prSet/>
      <dgm:spPr/>
      <dgm:t>
        <a:bodyPr/>
        <a:lstStyle/>
        <a:p>
          <a:endParaRPr lang="el-GR"/>
        </a:p>
      </dgm:t>
    </dgm:pt>
    <dgm:pt modelId="{C5AAFB56-BBC7-4B9A-A2D8-3B91771D7288}" type="sibTrans" cxnId="{F99035E8-7BCD-4F47-BA31-D3546C6203C2}">
      <dgm:prSet/>
      <dgm:spPr/>
      <dgm:t>
        <a:bodyPr/>
        <a:lstStyle/>
        <a:p>
          <a:endParaRPr lang="el-GR"/>
        </a:p>
      </dgm:t>
    </dgm:pt>
    <dgm:pt modelId="{EC991D42-FEAC-477E-BA61-3B69F335ED45}">
      <dgm:prSet phldrT="[Κείμενο]" custT="1"/>
      <dgm:spPr>
        <a:solidFill>
          <a:schemeClr val="accent3">
            <a:lumMod val="40000"/>
            <a:lumOff val="60000"/>
            <a:alpha val="90000"/>
          </a:schemeClr>
        </a:solidFill>
        <a:ln>
          <a:solidFill>
            <a:srgbClr val="002060"/>
          </a:solidFill>
        </a:ln>
      </dgm:spPr>
      <dgm:t>
        <a:bodyPr/>
        <a:lstStyle/>
        <a:p>
          <a:r>
            <a:rPr lang="en-US" sz="1600" b="1" dirty="0" smtClean="0">
              <a:latin typeface="Calibri" pitchFamily="34" charset="0"/>
            </a:rPr>
            <a:t>LIANOLIA</a:t>
          </a:r>
          <a:endParaRPr lang="el-GR" sz="1600" b="1" dirty="0">
            <a:latin typeface="Calibri" pitchFamily="34" charset="0"/>
          </a:endParaRPr>
        </a:p>
      </dgm:t>
    </dgm:pt>
    <dgm:pt modelId="{7A1CE948-B891-45CB-B171-A62D1F723161}" type="parTrans" cxnId="{110E9C92-ABBD-4991-8DFE-87C5D8BFCA20}">
      <dgm:prSet/>
      <dgm:spPr/>
      <dgm:t>
        <a:bodyPr/>
        <a:lstStyle/>
        <a:p>
          <a:endParaRPr lang="el-GR"/>
        </a:p>
      </dgm:t>
    </dgm:pt>
    <dgm:pt modelId="{C18DC4AD-4B69-41C4-8E99-93ECDA1BA82D}" type="sibTrans" cxnId="{110E9C92-ABBD-4991-8DFE-87C5D8BFCA20}">
      <dgm:prSet/>
      <dgm:spPr/>
      <dgm:t>
        <a:bodyPr/>
        <a:lstStyle/>
        <a:p>
          <a:endParaRPr lang="el-GR"/>
        </a:p>
      </dgm:t>
    </dgm:pt>
    <dgm:pt modelId="{EE9CA5BA-30C6-463C-BB59-AF6C8A15BF01}">
      <dgm:prSet phldrT="[Κείμενο]" custT="1"/>
      <dgm:spPr>
        <a:solidFill>
          <a:srgbClr val="00B0F0">
            <a:alpha val="90000"/>
          </a:srgbClr>
        </a:solidFill>
        <a:ln>
          <a:solidFill>
            <a:srgbClr val="00B0F0"/>
          </a:solidFill>
        </a:ln>
      </dgm:spPr>
      <dgm:t>
        <a:bodyPr/>
        <a:lstStyle/>
        <a:p>
          <a:r>
            <a:rPr lang="en-US" sz="1600" b="1" dirty="0" smtClean="0">
              <a:solidFill>
                <a:schemeClr val="tx1"/>
              </a:solidFill>
              <a:latin typeface="Calibri" pitchFamily="34" charset="0"/>
            </a:rPr>
            <a:t>ATHENOLIA</a:t>
          </a:r>
          <a:endParaRPr lang="el-GR" sz="1600" b="1" dirty="0" smtClean="0">
            <a:solidFill>
              <a:schemeClr val="tx1"/>
            </a:solidFill>
            <a:latin typeface="Calibri" pitchFamily="34" charset="0"/>
          </a:endParaRPr>
        </a:p>
      </dgm:t>
    </dgm:pt>
    <dgm:pt modelId="{F4158DF4-8B60-49AC-B8B5-A0F5B7062795}" type="parTrans" cxnId="{66153262-BB54-4D53-BB66-B4D6EC3F7F52}">
      <dgm:prSet/>
      <dgm:spPr/>
      <dgm:t>
        <a:bodyPr/>
        <a:lstStyle/>
        <a:p>
          <a:endParaRPr lang="el-GR"/>
        </a:p>
      </dgm:t>
    </dgm:pt>
    <dgm:pt modelId="{50ECB759-9319-422E-82C2-E6D74FDC8740}" type="sibTrans" cxnId="{66153262-BB54-4D53-BB66-B4D6EC3F7F52}">
      <dgm:prSet/>
      <dgm:spPr/>
      <dgm:t>
        <a:bodyPr/>
        <a:lstStyle/>
        <a:p>
          <a:endParaRPr lang="el-GR"/>
        </a:p>
      </dgm:t>
    </dgm:pt>
    <dgm:pt modelId="{A1B100DD-A1A2-446C-BFAE-7941A382C15C}">
      <dgm:prSet phldrT="[Κείμενο]" custT="1"/>
      <dgm:spPr>
        <a:solidFill>
          <a:srgbClr val="26E226">
            <a:alpha val="89804"/>
          </a:srgbClr>
        </a:solidFill>
        <a:ln>
          <a:solidFill>
            <a:srgbClr val="26E226"/>
          </a:solidFill>
        </a:ln>
      </dgm:spPr>
      <dgm:t>
        <a:bodyPr/>
        <a:lstStyle/>
        <a:p>
          <a:r>
            <a:rPr lang="el-GR" sz="1600" b="1" dirty="0" smtClean="0">
              <a:latin typeface="Calibri" pitchFamily="34" charset="0"/>
            </a:rPr>
            <a:t>ΜΑΝΑΚΙ</a:t>
          </a:r>
          <a:endParaRPr lang="el-GR" sz="1600" b="1" dirty="0">
            <a:latin typeface="Calibri" pitchFamily="34" charset="0"/>
          </a:endParaRPr>
        </a:p>
      </dgm:t>
    </dgm:pt>
    <dgm:pt modelId="{89378E2E-E8E5-49B3-AE3B-582EB97A057F}" type="parTrans" cxnId="{AC9723B6-258E-429A-AEBD-23CFF7F08CFF}">
      <dgm:prSet/>
      <dgm:spPr/>
      <dgm:t>
        <a:bodyPr/>
        <a:lstStyle/>
        <a:p>
          <a:endParaRPr lang="el-GR"/>
        </a:p>
      </dgm:t>
    </dgm:pt>
    <dgm:pt modelId="{C4E01E07-1F23-4F92-A2D6-074A8B14E6D8}" type="sibTrans" cxnId="{AC9723B6-258E-429A-AEBD-23CFF7F08CFF}">
      <dgm:prSet/>
      <dgm:spPr/>
      <dgm:t>
        <a:bodyPr/>
        <a:lstStyle/>
        <a:p>
          <a:endParaRPr lang="el-GR"/>
        </a:p>
      </dgm:t>
    </dgm:pt>
    <dgm:pt modelId="{7AF3153B-31D1-436D-A631-70207A27DF22}">
      <dgm:prSet phldrT="[Κείμενο]" custT="1"/>
      <dgm:spPr>
        <a:solidFill>
          <a:schemeClr val="accent4">
            <a:lumMod val="40000"/>
            <a:lumOff val="60000"/>
            <a:alpha val="90000"/>
          </a:schemeClr>
        </a:solidFill>
        <a:ln>
          <a:solidFill>
            <a:srgbClr val="EC40D8"/>
          </a:solidFill>
        </a:ln>
      </dgm:spPr>
      <dgm:t>
        <a:bodyPr/>
        <a:lstStyle/>
        <a:p>
          <a:r>
            <a:rPr lang="el-GR" sz="1600" b="1" dirty="0" smtClean="0">
              <a:latin typeface="Calibri" pitchFamily="34" charset="0"/>
            </a:rPr>
            <a:t>ΑΜ</a:t>
          </a:r>
          <a:r>
            <a:rPr lang="en-US" sz="1600" b="1" dirty="0" smtClean="0">
              <a:latin typeface="Calibri" pitchFamily="34" charset="0"/>
            </a:rPr>
            <a:t>FISSA</a:t>
          </a:r>
          <a:endParaRPr lang="el-GR" sz="1600" b="1" dirty="0">
            <a:latin typeface="Calibri" pitchFamily="34" charset="0"/>
          </a:endParaRPr>
        </a:p>
      </dgm:t>
    </dgm:pt>
    <dgm:pt modelId="{02E2D190-4E96-44DF-9E13-3094C157F6A7}" type="parTrans" cxnId="{4661D6B7-9D14-44A8-8E7C-4D8F112D5387}">
      <dgm:prSet/>
      <dgm:spPr/>
      <dgm:t>
        <a:bodyPr/>
        <a:lstStyle/>
        <a:p>
          <a:endParaRPr lang="el-GR"/>
        </a:p>
      </dgm:t>
    </dgm:pt>
    <dgm:pt modelId="{93E3DE53-5188-4816-9030-D4561C5757DF}" type="sibTrans" cxnId="{4661D6B7-9D14-44A8-8E7C-4D8F112D5387}">
      <dgm:prSet/>
      <dgm:spPr/>
      <dgm:t>
        <a:bodyPr/>
        <a:lstStyle/>
        <a:p>
          <a:endParaRPr lang="el-GR"/>
        </a:p>
      </dgm:t>
    </dgm:pt>
    <dgm:pt modelId="{D9A6ED43-8ECC-4067-B0ED-9B21EB86D7A2}">
      <dgm:prSet phldrT="[Κείμενο]" custT="1"/>
      <dgm:spPr>
        <a:solidFill>
          <a:srgbClr val="FF6600">
            <a:alpha val="89804"/>
          </a:srgbClr>
        </a:solidFill>
        <a:ln>
          <a:solidFill>
            <a:srgbClr val="FF6600"/>
          </a:solidFill>
        </a:ln>
      </dgm:spPr>
      <dgm:t>
        <a:bodyPr/>
        <a:lstStyle/>
        <a:p>
          <a:r>
            <a:rPr lang="en-US" sz="1600" b="1" dirty="0" smtClean="0">
              <a:latin typeface="Calibri" pitchFamily="34" charset="0"/>
            </a:rPr>
            <a:t>KOLOVI</a:t>
          </a:r>
          <a:endParaRPr lang="el-GR" sz="1600" b="1" dirty="0">
            <a:latin typeface="Calibri" pitchFamily="34" charset="0"/>
          </a:endParaRPr>
        </a:p>
      </dgm:t>
    </dgm:pt>
    <dgm:pt modelId="{DD87770B-9211-4B50-88D2-7469138ABB74}" type="parTrans" cxnId="{9DA4287C-3EBB-495F-AED1-17738DDA6A42}">
      <dgm:prSet/>
      <dgm:spPr/>
      <dgm:t>
        <a:bodyPr/>
        <a:lstStyle/>
        <a:p>
          <a:endParaRPr lang="el-GR"/>
        </a:p>
      </dgm:t>
    </dgm:pt>
    <dgm:pt modelId="{D022AABD-A9B8-4AB0-9444-5597BA009B2F}" type="sibTrans" cxnId="{9DA4287C-3EBB-495F-AED1-17738DDA6A42}">
      <dgm:prSet/>
      <dgm:spPr/>
      <dgm:t>
        <a:bodyPr/>
        <a:lstStyle/>
        <a:p>
          <a:endParaRPr lang="el-GR"/>
        </a:p>
      </dgm:t>
    </dgm:pt>
    <dgm:pt modelId="{17E8D615-D04F-473D-9F8D-9F46A241D058}">
      <dgm:prSet phldrT="[Κείμενο]" custT="1"/>
      <dgm:spPr>
        <a:solidFill>
          <a:srgbClr val="F389E6">
            <a:alpha val="90000"/>
          </a:srgbClr>
        </a:solidFill>
        <a:ln>
          <a:solidFill>
            <a:srgbClr val="F389E6"/>
          </a:solidFill>
        </a:ln>
      </dgm:spPr>
      <dgm:t>
        <a:bodyPr/>
        <a:lstStyle/>
        <a:p>
          <a:r>
            <a:rPr lang="el-GR" sz="1600" b="1" dirty="0" smtClean="0">
              <a:latin typeface="Calibri" pitchFamily="34" charset="0"/>
            </a:rPr>
            <a:t>Α</a:t>
          </a:r>
          <a:r>
            <a:rPr lang="en-US" sz="1600" b="1" dirty="0" smtClean="0">
              <a:latin typeface="Calibri" pitchFamily="34" charset="0"/>
            </a:rPr>
            <a:t>DRAMYTINI</a:t>
          </a:r>
          <a:endParaRPr lang="el-GR" sz="1600" b="1" dirty="0">
            <a:latin typeface="Calibri" pitchFamily="34" charset="0"/>
          </a:endParaRPr>
        </a:p>
      </dgm:t>
    </dgm:pt>
    <dgm:pt modelId="{B3B4FDBC-6BD3-406D-90A7-35498B86018D}" type="parTrans" cxnId="{98F858B0-C92F-4CBD-B521-11EE8601780C}">
      <dgm:prSet/>
      <dgm:spPr/>
      <dgm:t>
        <a:bodyPr/>
        <a:lstStyle/>
        <a:p>
          <a:endParaRPr lang="el-GR"/>
        </a:p>
      </dgm:t>
    </dgm:pt>
    <dgm:pt modelId="{249F3B6E-C5DF-4824-A7C4-328789F47029}" type="sibTrans" cxnId="{98F858B0-C92F-4CBD-B521-11EE8601780C}">
      <dgm:prSet/>
      <dgm:spPr/>
      <dgm:t>
        <a:bodyPr/>
        <a:lstStyle/>
        <a:p>
          <a:endParaRPr lang="el-GR"/>
        </a:p>
      </dgm:t>
    </dgm:pt>
    <dgm:pt modelId="{FF8D223D-8125-41AD-A778-F6AB602C9304}" type="pres">
      <dgm:prSet presAssocID="{BC68D5B4-82CA-41EB-A035-3F526C8C10F6}" presName="compositeShape" presStyleCnt="0">
        <dgm:presLayoutVars>
          <dgm:dir/>
          <dgm:resizeHandles/>
        </dgm:presLayoutVars>
      </dgm:prSet>
      <dgm:spPr/>
    </dgm:pt>
    <dgm:pt modelId="{B7711D59-70A4-46E8-A27B-9BB3D9058AAE}" type="pres">
      <dgm:prSet presAssocID="{BC68D5B4-82CA-41EB-A035-3F526C8C10F6}" presName="pyramid" presStyleLbl="node1" presStyleIdx="0" presStyleCnt="1" custScaleX="30703">
        <dgm:style>
          <a:lnRef idx="0">
            <a:schemeClr val="accent3"/>
          </a:lnRef>
          <a:fillRef idx="3">
            <a:schemeClr val="accent3"/>
          </a:fillRef>
          <a:effectRef idx="3">
            <a:schemeClr val="accent3"/>
          </a:effectRef>
          <a:fontRef idx="minor">
            <a:schemeClr val="lt1"/>
          </a:fontRef>
        </dgm:style>
      </dgm:prSet>
      <dgm:spPr>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dgm:spPr>
    </dgm:pt>
    <dgm:pt modelId="{84854F23-7588-4F86-B193-30F0BF01A33C}" type="pres">
      <dgm:prSet presAssocID="{BC68D5B4-82CA-41EB-A035-3F526C8C10F6}" presName="theList" presStyleCnt="0"/>
      <dgm:spPr/>
    </dgm:pt>
    <dgm:pt modelId="{1D84E1CF-B29B-4252-A33B-72BE2CD47EB6}" type="pres">
      <dgm:prSet presAssocID="{20F45481-E973-4A3B-9D07-DDCC3F9DDA10}" presName="aNode" presStyleLbl="fgAcc1" presStyleIdx="0" presStyleCnt="10" custScaleX="197880" custScaleY="159671">
        <dgm:presLayoutVars>
          <dgm:bulletEnabled val="1"/>
        </dgm:presLayoutVars>
      </dgm:prSet>
      <dgm:spPr/>
      <dgm:t>
        <a:bodyPr/>
        <a:lstStyle/>
        <a:p>
          <a:endParaRPr lang="el-GR"/>
        </a:p>
      </dgm:t>
    </dgm:pt>
    <dgm:pt modelId="{751F6179-AB74-4668-B07A-243D0C5E003F}" type="pres">
      <dgm:prSet presAssocID="{20F45481-E973-4A3B-9D07-DDCC3F9DDA10}" presName="aSpace" presStyleCnt="0"/>
      <dgm:spPr/>
    </dgm:pt>
    <dgm:pt modelId="{3701BBE1-9320-4CA4-A9E2-47835EDBC364}" type="pres">
      <dgm:prSet presAssocID="{FC4E1C45-C646-41EA-92B1-C33368DA254B}" presName="aNode" presStyleLbl="fgAcc1" presStyleIdx="1" presStyleCnt="10" custScaleX="197880" custScaleY="159671">
        <dgm:presLayoutVars>
          <dgm:bulletEnabled val="1"/>
        </dgm:presLayoutVars>
      </dgm:prSet>
      <dgm:spPr/>
      <dgm:t>
        <a:bodyPr/>
        <a:lstStyle/>
        <a:p>
          <a:endParaRPr lang="el-GR"/>
        </a:p>
      </dgm:t>
    </dgm:pt>
    <dgm:pt modelId="{A5EE43B9-EE72-40F2-B692-30661D1B6C80}" type="pres">
      <dgm:prSet presAssocID="{FC4E1C45-C646-41EA-92B1-C33368DA254B}" presName="aSpace" presStyleCnt="0"/>
      <dgm:spPr/>
    </dgm:pt>
    <dgm:pt modelId="{F3E95DA7-561E-4BDE-A276-BFB8118E2CDD}" type="pres">
      <dgm:prSet presAssocID="{64193865-48F3-4ADC-A9F3-6D2B4AD99481}" presName="aNode" presStyleLbl="fgAcc1" presStyleIdx="2" presStyleCnt="10" custScaleX="197880" custScaleY="159671">
        <dgm:presLayoutVars>
          <dgm:bulletEnabled val="1"/>
        </dgm:presLayoutVars>
      </dgm:prSet>
      <dgm:spPr/>
      <dgm:t>
        <a:bodyPr/>
        <a:lstStyle/>
        <a:p>
          <a:endParaRPr lang="el-GR"/>
        </a:p>
      </dgm:t>
    </dgm:pt>
    <dgm:pt modelId="{FA5D4335-8D34-4703-AA53-AA7B8CDB23B2}" type="pres">
      <dgm:prSet presAssocID="{64193865-48F3-4ADC-A9F3-6D2B4AD99481}" presName="aSpace" presStyleCnt="0"/>
      <dgm:spPr/>
    </dgm:pt>
    <dgm:pt modelId="{1A8382DC-A1DD-4A04-8F7A-1A4535548B44}" type="pres">
      <dgm:prSet presAssocID="{F81CE5A9-EE90-4C57-95C0-281ACAF1DF21}" presName="aNode" presStyleLbl="fgAcc1" presStyleIdx="3" presStyleCnt="10" custScaleX="197880" custScaleY="159671">
        <dgm:presLayoutVars>
          <dgm:bulletEnabled val="1"/>
        </dgm:presLayoutVars>
      </dgm:prSet>
      <dgm:spPr/>
      <dgm:t>
        <a:bodyPr/>
        <a:lstStyle/>
        <a:p>
          <a:endParaRPr lang="el-GR"/>
        </a:p>
      </dgm:t>
    </dgm:pt>
    <dgm:pt modelId="{9F15640C-732B-4D17-B043-9C7F9A278F8E}" type="pres">
      <dgm:prSet presAssocID="{F81CE5A9-EE90-4C57-95C0-281ACAF1DF21}" presName="aSpace" presStyleCnt="0"/>
      <dgm:spPr/>
    </dgm:pt>
    <dgm:pt modelId="{1DDBB246-6AF4-4B49-9632-00D4CA807E68}" type="pres">
      <dgm:prSet presAssocID="{EC991D42-FEAC-477E-BA61-3B69F335ED45}" presName="aNode" presStyleLbl="fgAcc1" presStyleIdx="4" presStyleCnt="10" custScaleX="197880" custScaleY="159671">
        <dgm:presLayoutVars>
          <dgm:bulletEnabled val="1"/>
        </dgm:presLayoutVars>
      </dgm:prSet>
      <dgm:spPr/>
      <dgm:t>
        <a:bodyPr/>
        <a:lstStyle/>
        <a:p>
          <a:endParaRPr lang="el-GR"/>
        </a:p>
      </dgm:t>
    </dgm:pt>
    <dgm:pt modelId="{2CCE104E-6F2B-42DD-A363-D64569F5689E}" type="pres">
      <dgm:prSet presAssocID="{EC991D42-FEAC-477E-BA61-3B69F335ED45}" presName="aSpace" presStyleCnt="0"/>
      <dgm:spPr/>
    </dgm:pt>
    <dgm:pt modelId="{7C0F2FA2-4182-4B8D-BA33-3FDF43B534D9}" type="pres">
      <dgm:prSet presAssocID="{EE9CA5BA-30C6-463C-BB59-AF6C8A15BF01}" presName="aNode" presStyleLbl="fgAcc1" presStyleIdx="5" presStyleCnt="10" custScaleX="197880" custScaleY="159671">
        <dgm:presLayoutVars>
          <dgm:bulletEnabled val="1"/>
        </dgm:presLayoutVars>
      </dgm:prSet>
      <dgm:spPr/>
      <dgm:t>
        <a:bodyPr/>
        <a:lstStyle/>
        <a:p>
          <a:endParaRPr lang="el-GR"/>
        </a:p>
      </dgm:t>
    </dgm:pt>
    <dgm:pt modelId="{E22EA58E-9C1C-4443-8716-D7DF0139AF90}" type="pres">
      <dgm:prSet presAssocID="{EE9CA5BA-30C6-463C-BB59-AF6C8A15BF01}" presName="aSpace" presStyleCnt="0"/>
      <dgm:spPr/>
    </dgm:pt>
    <dgm:pt modelId="{8907282A-79D9-4E82-A761-9CA025BB1567}" type="pres">
      <dgm:prSet presAssocID="{A1B100DD-A1A2-446C-BFAE-7941A382C15C}" presName="aNode" presStyleLbl="fgAcc1" presStyleIdx="6" presStyleCnt="10" custScaleX="197880" custScaleY="159671">
        <dgm:presLayoutVars>
          <dgm:bulletEnabled val="1"/>
        </dgm:presLayoutVars>
      </dgm:prSet>
      <dgm:spPr/>
      <dgm:t>
        <a:bodyPr/>
        <a:lstStyle/>
        <a:p>
          <a:endParaRPr lang="el-GR"/>
        </a:p>
      </dgm:t>
    </dgm:pt>
    <dgm:pt modelId="{11CB61CA-05FC-486C-BFD0-3FBA65A76B47}" type="pres">
      <dgm:prSet presAssocID="{A1B100DD-A1A2-446C-BFAE-7941A382C15C}" presName="aSpace" presStyleCnt="0"/>
      <dgm:spPr/>
    </dgm:pt>
    <dgm:pt modelId="{9B0BE936-969F-4584-B48B-82AD4F9E0EA3}" type="pres">
      <dgm:prSet presAssocID="{7AF3153B-31D1-436D-A631-70207A27DF22}" presName="aNode" presStyleLbl="fgAcc1" presStyleIdx="7" presStyleCnt="10" custScaleX="197880" custScaleY="159671">
        <dgm:presLayoutVars>
          <dgm:bulletEnabled val="1"/>
        </dgm:presLayoutVars>
      </dgm:prSet>
      <dgm:spPr/>
      <dgm:t>
        <a:bodyPr/>
        <a:lstStyle/>
        <a:p>
          <a:endParaRPr lang="el-GR"/>
        </a:p>
      </dgm:t>
    </dgm:pt>
    <dgm:pt modelId="{1712E6E7-3E5D-4FB1-A930-7020D80BF04B}" type="pres">
      <dgm:prSet presAssocID="{7AF3153B-31D1-436D-A631-70207A27DF22}" presName="aSpace" presStyleCnt="0"/>
      <dgm:spPr/>
    </dgm:pt>
    <dgm:pt modelId="{A82DEC4A-4FF3-434F-BAFA-DF473613BA2A}" type="pres">
      <dgm:prSet presAssocID="{D9A6ED43-8ECC-4067-B0ED-9B21EB86D7A2}" presName="aNode" presStyleLbl="fgAcc1" presStyleIdx="8" presStyleCnt="10" custScaleX="197880" custScaleY="159671">
        <dgm:presLayoutVars>
          <dgm:bulletEnabled val="1"/>
        </dgm:presLayoutVars>
      </dgm:prSet>
      <dgm:spPr/>
      <dgm:t>
        <a:bodyPr/>
        <a:lstStyle/>
        <a:p>
          <a:endParaRPr lang="el-GR"/>
        </a:p>
      </dgm:t>
    </dgm:pt>
    <dgm:pt modelId="{A97CB1CC-E4B8-4738-B482-8966A5CC23FF}" type="pres">
      <dgm:prSet presAssocID="{D9A6ED43-8ECC-4067-B0ED-9B21EB86D7A2}" presName="aSpace" presStyleCnt="0"/>
      <dgm:spPr/>
    </dgm:pt>
    <dgm:pt modelId="{851473C7-A843-4156-9193-30EE4D920E81}" type="pres">
      <dgm:prSet presAssocID="{17E8D615-D04F-473D-9F8D-9F46A241D058}" presName="aNode" presStyleLbl="fgAcc1" presStyleIdx="9" presStyleCnt="10" custScaleX="197880" custScaleY="159671">
        <dgm:presLayoutVars>
          <dgm:bulletEnabled val="1"/>
        </dgm:presLayoutVars>
      </dgm:prSet>
      <dgm:spPr/>
      <dgm:t>
        <a:bodyPr/>
        <a:lstStyle/>
        <a:p>
          <a:endParaRPr lang="el-GR"/>
        </a:p>
      </dgm:t>
    </dgm:pt>
    <dgm:pt modelId="{6B6B6EEE-988D-4244-BFEA-AAE543CAA410}" type="pres">
      <dgm:prSet presAssocID="{17E8D615-D04F-473D-9F8D-9F46A241D058}" presName="aSpace" presStyleCnt="0"/>
      <dgm:spPr/>
    </dgm:pt>
  </dgm:ptLst>
  <dgm:cxnLst>
    <dgm:cxn modelId="{48F6A04B-54D4-4C37-8A9E-3B9CFE2D253F}" type="presOf" srcId="{EC991D42-FEAC-477E-BA61-3B69F335ED45}" destId="{1DDBB246-6AF4-4B49-9632-00D4CA807E68}" srcOrd="0" destOrd="0" presId="urn:microsoft.com/office/officeart/2005/8/layout/pyramid2"/>
    <dgm:cxn modelId="{18DCD9DE-C5CA-42D6-AFAA-27070D6DEE75}" srcId="{BC68D5B4-82CA-41EB-A035-3F526C8C10F6}" destId="{FC4E1C45-C646-41EA-92B1-C33368DA254B}" srcOrd="1" destOrd="0" parTransId="{5F9B0FBB-B259-4B2E-B0D2-59E9B00E490D}" sibTransId="{E292064E-B60E-4B7A-841D-E6AFD53EC2A1}"/>
    <dgm:cxn modelId="{32FC4298-5907-4504-8EDD-16068521EF40}" type="presOf" srcId="{EE9CA5BA-30C6-463C-BB59-AF6C8A15BF01}" destId="{7C0F2FA2-4182-4B8D-BA33-3FDF43B534D9}" srcOrd="0" destOrd="0" presId="urn:microsoft.com/office/officeart/2005/8/layout/pyramid2"/>
    <dgm:cxn modelId="{9DA755B0-7B73-4B7A-B3AB-5B92E7CF0177}" type="presOf" srcId="{BC68D5B4-82CA-41EB-A035-3F526C8C10F6}" destId="{FF8D223D-8125-41AD-A778-F6AB602C9304}" srcOrd="0" destOrd="0" presId="urn:microsoft.com/office/officeart/2005/8/layout/pyramid2"/>
    <dgm:cxn modelId="{03A37F0E-CC8F-4C23-95EB-5A1DF73F30FE}" type="presOf" srcId="{20F45481-E973-4A3B-9D07-DDCC3F9DDA10}" destId="{1D84E1CF-B29B-4252-A33B-72BE2CD47EB6}" srcOrd="0" destOrd="0" presId="urn:microsoft.com/office/officeart/2005/8/layout/pyramid2"/>
    <dgm:cxn modelId="{4201ADA1-E117-4E68-B885-4D889F24B69D}" type="presOf" srcId="{17E8D615-D04F-473D-9F8D-9F46A241D058}" destId="{851473C7-A843-4156-9193-30EE4D920E81}" srcOrd="0" destOrd="0" presId="urn:microsoft.com/office/officeart/2005/8/layout/pyramid2"/>
    <dgm:cxn modelId="{98F858B0-C92F-4CBD-B521-11EE8601780C}" srcId="{BC68D5B4-82CA-41EB-A035-3F526C8C10F6}" destId="{17E8D615-D04F-473D-9F8D-9F46A241D058}" srcOrd="9" destOrd="0" parTransId="{B3B4FDBC-6BD3-406D-90A7-35498B86018D}" sibTransId="{249F3B6E-C5DF-4824-A7C4-328789F47029}"/>
    <dgm:cxn modelId="{110E9C92-ABBD-4991-8DFE-87C5D8BFCA20}" srcId="{BC68D5B4-82CA-41EB-A035-3F526C8C10F6}" destId="{EC991D42-FEAC-477E-BA61-3B69F335ED45}" srcOrd="4" destOrd="0" parTransId="{7A1CE948-B891-45CB-B171-A62D1F723161}" sibTransId="{C18DC4AD-4B69-41C4-8E99-93ECDA1BA82D}"/>
    <dgm:cxn modelId="{10095843-B81A-47BF-A3FE-92E99D5C3952}" type="presOf" srcId="{A1B100DD-A1A2-446C-BFAE-7941A382C15C}" destId="{8907282A-79D9-4E82-A761-9CA025BB1567}" srcOrd="0" destOrd="0" presId="urn:microsoft.com/office/officeart/2005/8/layout/pyramid2"/>
    <dgm:cxn modelId="{66153262-BB54-4D53-BB66-B4D6EC3F7F52}" srcId="{BC68D5B4-82CA-41EB-A035-3F526C8C10F6}" destId="{EE9CA5BA-30C6-463C-BB59-AF6C8A15BF01}" srcOrd="5" destOrd="0" parTransId="{F4158DF4-8B60-49AC-B8B5-A0F5B7062795}" sibTransId="{50ECB759-9319-422E-82C2-E6D74FDC8740}"/>
    <dgm:cxn modelId="{1480AEAD-2552-42AD-A49A-279BC6E3A08C}" type="presOf" srcId="{FC4E1C45-C646-41EA-92B1-C33368DA254B}" destId="{3701BBE1-9320-4CA4-A9E2-47835EDBC364}" srcOrd="0" destOrd="0" presId="urn:microsoft.com/office/officeart/2005/8/layout/pyramid2"/>
    <dgm:cxn modelId="{228A4905-6C3F-4B24-A61B-8F789175E601}" type="presOf" srcId="{F81CE5A9-EE90-4C57-95C0-281ACAF1DF21}" destId="{1A8382DC-A1DD-4A04-8F7A-1A4535548B44}" srcOrd="0" destOrd="0" presId="urn:microsoft.com/office/officeart/2005/8/layout/pyramid2"/>
    <dgm:cxn modelId="{9DA4287C-3EBB-495F-AED1-17738DDA6A42}" srcId="{BC68D5B4-82CA-41EB-A035-3F526C8C10F6}" destId="{D9A6ED43-8ECC-4067-B0ED-9B21EB86D7A2}" srcOrd="8" destOrd="0" parTransId="{DD87770B-9211-4B50-88D2-7469138ABB74}" sibTransId="{D022AABD-A9B8-4AB0-9444-5597BA009B2F}"/>
    <dgm:cxn modelId="{AC9723B6-258E-429A-AEBD-23CFF7F08CFF}" srcId="{BC68D5B4-82CA-41EB-A035-3F526C8C10F6}" destId="{A1B100DD-A1A2-446C-BFAE-7941A382C15C}" srcOrd="6" destOrd="0" parTransId="{89378E2E-E8E5-49B3-AE3B-582EB97A057F}" sibTransId="{C4E01E07-1F23-4F92-A2D6-074A8B14E6D8}"/>
    <dgm:cxn modelId="{D963481A-3BCB-4404-8201-F55CF27C8C36}" srcId="{BC68D5B4-82CA-41EB-A035-3F526C8C10F6}" destId="{20F45481-E973-4A3B-9D07-DDCC3F9DDA10}" srcOrd="0" destOrd="0" parTransId="{405AACDB-3DC1-40D1-9718-47E912D035B9}" sibTransId="{9F460823-D7FD-473B-BDB8-62796D619309}"/>
    <dgm:cxn modelId="{4661D6B7-9D14-44A8-8E7C-4D8F112D5387}" srcId="{BC68D5B4-82CA-41EB-A035-3F526C8C10F6}" destId="{7AF3153B-31D1-436D-A631-70207A27DF22}" srcOrd="7" destOrd="0" parTransId="{02E2D190-4E96-44DF-9E13-3094C157F6A7}" sibTransId="{93E3DE53-5188-4816-9030-D4561C5757DF}"/>
    <dgm:cxn modelId="{04620D64-703F-42AC-8C63-62FDFF932B0B}" srcId="{BC68D5B4-82CA-41EB-A035-3F526C8C10F6}" destId="{64193865-48F3-4ADC-A9F3-6D2B4AD99481}" srcOrd="2" destOrd="0" parTransId="{42AA9AC9-980D-4432-B7AF-E58700BB0F03}" sibTransId="{B3F44B59-143D-4B4D-BD71-6070F0936204}"/>
    <dgm:cxn modelId="{F99035E8-7BCD-4F47-BA31-D3546C6203C2}" srcId="{BC68D5B4-82CA-41EB-A035-3F526C8C10F6}" destId="{F81CE5A9-EE90-4C57-95C0-281ACAF1DF21}" srcOrd="3" destOrd="0" parTransId="{9C97E7FD-5A49-44B0-86C7-BB174341E108}" sibTransId="{C5AAFB56-BBC7-4B9A-A2D8-3B91771D7288}"/>
    <dgm:cxn modelId="{C6AC14D6-B92B-4F98-90EE-24C73A9C5CC5}" type="presOf" srcId="{7AF3153B-31D1-436D-A631-70207A27DF22}" destId="{9B0BE936-969F-4584-B48B-82AD4F9E0EA3}" srcOrd="0" destOrd="0" presId="urn:microsoft.com/office/officeart/2005/8/layout/pyramid2"/>
    <dgm:cxn modelId="{E615EECE-BB5A-4D91-8656-8734C5CE84EE}" type="presOf" srcId="{D9A6ED43-8ECC-4067-B0ED-9B21EB86D7A2}" destId="{A82DEC4A-4FF3-434F-BAFA-DF473613BA2A}" srcOrd="0" destOrd="0" presId="urn:microsoft.com/office/officeart/2005/8/layout/pyramid2"/>
    <dgm:cxn modelId="{50EC7F57-2E23-46C8-90E9-5C8C047F3339}" type="presOf" srcId="{64193865-48F3-4ADC-A9F3-6D2B4AD99481}" destId="{F3E95DA7-561E-4BDE-A276-BFB8118E2CDD}" srcOrd="0" destOrd="0" presId="urn:microsoft.com/office/officeart/2005/8/layout/pyramid2"/>
    <dgm:cxn modelId="{B09F3A6C-472C-4815-AD3B-CF0AC73A38F3}" type="presParOf" srcId="{FF8D223D-8125-41AD-A778-F6AB602C9304}" destId="{B7711D59-70A4-46E8-A27B-9BB3D9058AAE}" srcOrd="0" destOrd="0" presId="urn:microsoft.com/office/officeart/2005/8/layout/pyramid2"/>
    <dgm:cxn modelId="{AFB3A7F8-9A39-4D8B-89EB-EADB4C610247}" type="presParOf" srcId="{FF8D223D-8125-41AD-A778-F6AB602C9304}" destId="{84854F23-7588-4F86-B193-30F0BF01A33C}" srcOrd="1" destOrd="0" presId="urn:microsoft.com/office/officeart/2005/8/layout/pyramid2"/>
    <dgm:cxn modelId="{D1C7602B-DFF2-4484-89C1-92DFD95B6D94}" type="presParOf" srcId="{84854F23-7588-4F86-B193-30F0BF01A33C}" destId="{1D84E1CF-B29B-4252-A33B-72BE2CD47EB6}" srcOrd="0" destOrd="0" presId="urn:microsoft.com/office/officeart/2005/8/layout/pyramid2"/>
    <dgm:cxn modelId="{CECF15CA-25A8-4306-8FA4-8201FC951C7A}" type="presParOf" srcId="{84854F23-7588-4F86-B193-30F0BF01A33C}" destId="{751F6179-AB74-4668-B07A-243D0C5E003F}" srcOrd="1" destOrd="0" presId="urn:microsoft.com/office/officeart/2005/8/layout/pyramid2"/>
    <dgm:cxn modelId="{4AE0026C-D307-4DC3-9F24-54712C46452F}" type="presParOf" srcId="{84854F23-7588-4F86-B193-30F0BF01A33C}" destId="{3701BBE1-9320-4CA4-A9E2-47835EDBC364}" srcOrd="2" destOrd="0" presId="urn:microsoft.com/office/officeart/2005/8/layout/pyramid2"/>
    <dgm:cxn modelId="{A0B088D3-57E2-4D2E-B54D-C973D80661B2}" type="presParOf" srcId="{84854F23-7588-4F86-B193-30F0BF01A33C}" destId="{A5EE43B9-EE72-40F2-B692-30661D1B6C80}" srcOrd="3" destOrd="0" presId="urn:microsoft.com/office/officeart/2005/8/layout/pyramid2"/>
    <dgm:cxn modelId="{FE8E8C21-B835-4EE6-A9E1-1AF93DB99DFC}" type="presParOf" srcId="{84854F23-7588-4F86-B193-30F0BF01A33C}" destId="{F3E95DA7-561E-4BDE-A276-BFB8118E2CDD}" srcOrd="4" destOrd="0" presId="urn:microsoft.com/office/officeart/2005/8/layout/pyramid2"/>
    <dgm:cxn modelId="{EBB119D5-6937-4031-9B19-EF2AF5A93402}" type="presParOf" srcId="{84854F23-7588-4F86-B193-30F0BF01A33C}" destId="{FA5D4335-8D34-4703-AA53-AA7B8CDB23B2}" srcOrd="5" destOrd="0" presId="urn:microsoft.com/office/officeart/2005/8/layout/pyramid2"/>
    <dgm:cxn modelId="{6A26AE52-A426-4A7C-A638-215422F90834}" type="presParOf" srcId="{84854F23-7588-4F86-B193-30F0BF01A33C}" destId="{1A8382DC-A1DD-4A04-8F7A-1A4535548B44}" srcOrd="6" destOrd="0" presId="urn:microsoft.com/office/officeart/2005/8/layout/pyramid2"/>
    <dgm:cxn modelId="{877AFE63-6D34-468F-A5AD-B5D66860DA94}" type="presParOf" srcId="{84854F23-7588-4F86-B193-30F0BF01A33C}" destId="{9F15640C-732B-4D17-B043-9C7F9A278F8E}" srcOrd="7" destOrd="0" presId="urn:microsoft.com/office/officeart/2005/8/layout/pyramid2"/>
    <dgm:cxn modelId="{76593F26-8212-446E-8913-E2408FD6FDB0}" type="presParOf" srcId="{84854F23-7588-4F86-B193-30F0BF01A33C}" destId="{1DDBB246-6AF4-4B49-9632-00D4CA807E68}" srcOrd="8" destOrd="0" presId="urn:microsoft.com/office/officeart/2005/8/layout/pyramid2"/>
    <dgm:cxn modelId="{AF8B8B2B-DA8F-496B-941D-AB734DD7509C}" type="presParOf" srcId="{84854F23-7588-4F86-B193-30F0BF01A33C}" destId="{2CCE104E-6F2B-42DD-A363-D64569F5689E}" srcOrd="9" destOrd="0" presId="urn:microsoft.com/office/officeart/2005/8/layout/pyramid2"/>
    <dgm:cxn modelId="{9B20F958-B346-459A-91AE-C5E003FD2423}" type="presParOf" srcId="{84854F23-7588-4F86-B193-30F0BF01A33C}" destId="{7C0F2FA2-4182-4B8D-BA33-3FDF43B534D9}" srcOrd="10" destOrd="0" presId="urn:microsoft.com/office/officeart/2005/8/layout/pyramid2"/>
    <dgm:cxn modelId="{E517DF01-E49A-47F0-B896-6ECA64790145}" type="presParOf" srcId="{84854F23-7588-4F86-B193-30F0BF01A33C}" destId="{E22EA58E-9C1C-4443-8716-D7DF0139AF90}" srcOrd="11" destOrd="0" presId="urn:microsoft.com/office/officeart/2005/8/layout/pyramid2"/>
    <dgm:cxn modelId="{324B9BA4-ECF1-4098-B5F8-078F1A1A7B44}" type="presParOf" srcId="{84854F23-7588-4F86-B193-30F0BF01A33C}" destId="{8907282A-79D9-4E82-A761-9CA025BB1567}" srcOrd="12" destOrd="0" presId="urn:microsoft.com/office/officeart/2005/8/layout/pyramid2"/>
    <dgm:cxn modelId="{CA0496C0-7A77-4409-B257-43152C6DF8C8}" type="presParOf" srcId="{84854F23-7588-4F86-B193-30F0BF01A33C}" destId="{11CB61CA-05FC-486C-BFD0-3FBA65A76B47}" srcOrd="13" destOrd="0" presId="urn:microsoft.com/office/officeart/2005/8/layout/pyramid2"/>
    <dgm:cxn modelId="{9747D818-F5EE-4B8B-82DB-5D11D02D0F07}" type="presParOf" srcId="{84854F23-7588-4F86-B193-30F0BF01A33C}" destId="{9B0BE936-969F-4584-B48B-82AD4F9E0EA3}" srcOrd="14" destOrd="0" presId="urn:microsoft.com/office/officeart/2005/8/layout/pyramid2"/>
    <dgm:cxn modelId="{197EEC12-41DD-4CF9-B767-3B7B47ED6FF1}" type="presParOf" srcId="{84854F23-7588-4F86-B193-30F0BF01A33C}" destId="{1712E6E7-3E5D-4FB1-A930-7020D80BF04B}" srcOrd="15" destOrd="0" presId="urn:microsoft.com/office/officeart/2005/8/layout/pyramid2"/>
    <dgm:cxn modelId="{33172205-C35F-4C06-A63A-FF5FC4EAC259}" type="presParOf" srcId="{84854F23-7588-4F86-B193-30F0BF01A33C}" destId="{A82DEC4A-4FF3-434F-BAFA-DF473613BA2A}" srcOrd="16" destOrd="0" presId="urn:microsoft.com/office/officeart/2005/8/layout/pyramid2"/>
    <dgm:cxn modelId="{636B9275-5743-4010-8F86-FA9C018EEA9A}" type="presParOf" srcId="{84854F23-7588-4F86-B193-30F0BF01A33C}" destId="{A97CB1CC-E4B8-4738-B482-8966A5CC23FF}" srcOrd="17" destOrd="0" presId="urn:microsoft.com/office/officeart/2005/8/layout/pyramid2"/>
    <dgm:cxn modelId="{1F9705A0-FEAA-4739-8EB8-34A112834552}" type="presParOf" srcId="{84854F23-7588-4F86-B193-30F0BF01A33C}" destId="{851473C7-A843-4156-9193-30EE4D920E81}" srcOrd="18" destOrd="0" presId="urn:microsoft.com/office/officeart/2005/8/layout/pyramid2"/>
    <dgm:cxn modelId="{EB34B0B8-6B24-40DA-8D0F-F160F7F149DE}" type="presParOf" srcId="{84854F23-7588-4F86-B193-30F0BF01A33C}" destId="{6B6B6EEE-988D-4244-BFEA-AAE543CAA410}" srcOrd="19"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0F38310-4E4D-4708-BE94-27E81F1BAB54}" type="datetimeFigureOut">
              <a:rPr lang="en-US"/>
              <a:pPr>
                <a:defRPr/>
              </a:pPr>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C8D0B0-3AD6-4690-9799-547BD63B09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Good evening, I want to first thank the Oleocanthal International society for inviting our research group to present the results of our recently completed study on the effects of EVOO oleocanthal content on platelet function. </a:t>
            </a:r>
          </a:p>
        </p:txBody>
      </p:sp>
      <p:sp>
        <p:nvSpPr>
          <p:cNvPr id="4" name="Slide Number Placeholder 3"/>
          <p:cNvSpPr>
            <a:spLocks noGrp="1"/>
          </p:cNvSpPr>
          <p:nvPr>
            <p:ph type="sldNum" sz="quarter" idx="5"/>
          </p:nvPr>
        </p:nvSpPr>
        <p:spPr/>
        <p:txBody>
          <a:bodyPr/>
          <a:lstStyle/>
          <a:p>
            <a:pPr>
              <a:defRPr/>
            </a:pPr>
            <a:fld id="{4454843E-AB78-4779-B987-D1DAF78179B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96216948-A582-4A7E-8AE6-2041B79C3F79}" type="slidenum">
              <a:rPr lang="en-US" altLang="en-US" smtClean="0">
                <a:latin typeface="Calibri" pitchFamily="34" charset="0"/>
              </a:rPr>
              <a:pPr fontAlgn="base">
                <a:spcBef>
                  <a:spcPct val="0"/>
                </a:spcBef>
                <a:spcAft>
                  <a:spcPct val="0"/>
                </a:spcAft>
                <a:defRPr/>
              </a:pPr>
              <a:t>17</a:t>
            </a:fld>
            <a:endParaRPr lang="en-US"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C171374F-D995-4DC8-821A-600695AFFF1F}" type="slidenum">
              <a:rPr lang="en-US" altLang="en-US" sz="1200" smtClean="0"/>
              <a:pPr>
                <a:defRPr/>
              </a:pPr>
              <a:t>19</a:t>
            </a:fld>
            <a:endParaRPr lang="en-US" altLang="en-US" sz="1200"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My overall research focus is how specific components within plant foods may affect cardiovascular health. Which we believe is important as knowledge of how specific compounds affect physiological function either when consumed separately or how they react with other phytochemicals within the diet may be of help to  further refine dietary recommendations.</a:t>
            </a:r>
          </a:p>
        </p:txBody>
      </p:sp>
      <p:sp>
        <p:nvSpPr>
          <p:cNvPr id="4" name="Slide Number Placeholder 3"/>
          <p:cNvSpPr>
            <a:spLocks noGrp="1"/>
          </p:cNvSpPr>
          <p:nvPr>
            <p:ph type="sldNum" sz="quarter" idx="5"/>
          </p:nvPr>
        </p:nvSpPr>
        <p:spPr/>
        <p:txBody>
          <a:bodyPr/>
          <a:lstStyle/>
          <a:p>
            <a:pPr>
              <a:defRPr/>
            </a:pPr>
            <a:fld id="{796D49D9-7D06-4BB9-81EC-EE15D09137C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However, the question remains as to what the active components are. Particularly when you consider that the MUFA content of olive oil has long been regarded to be of benefit towards cardiovascular health.</a:t>
            </a:r>
          </a:p>
        </p:txBody>
      </p:sp>
      <p:sp>
        <p:nvSpPr>
          <p:cNvPr id="4" name="Slide Number Placeholder 3"/>
          <p:cNvSpPr>
            <a:spLocks noGrp="1"/>
          </p:cNvSpPr>
          <p:nvPr>
            <p:ph type="sldNum" sz="quarter" idx="5"/>
          </p:nvPr>
        </p:nvSpPr>
        <p:spPr/>
        <p:txBody>
          <a:bodyPr/>
          <a:lstStyle/>
          <a:p>
            <a:pPr>
              <a:defRPr/>
            </a:pPr>
            <a:fld id="{B857C79B-48E1-4B79-A4D0-58088859459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So this leads us to the current study, in which we used platelet function as the primary outcome measure.  Important as platelets are not only involved in the end manifestation of cardiovascular disease (that is thrombosis formation after plaque ruptuer), but also is considered a key activator of the inflammatory process that initiates cardiovascular disease.</a:t>
            </a:r>
          </a:p>
        </p:txBody>
      </p:sp>
      <p:sp>
        <p:nvSpPr>
          <p:cNvPr id="4" name="Slide Number Placeholder 3"/>
          <p:cNvSpPr>
            <a:spLocks noGrp="1"/>
          </p:cNvSpPr>
          <p:nvPr>
            <p:ph type="sldNum" sz="quarter" idx="5"/>
          </p:nvPr>
        </p:nvSpPr>
        <p:spPr/>
        <p:txBody>
          <a:bodyPr/>
          <a:lstStyle/>
          <a:p>
            <a:pPr>
              <a:defRPr/>
            </a:pPr>
            <a:fld id="{01E6C7AC-1F0B-4560-8D73-60E3DEFC53A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However, the question remains as to what the active components are. Particularly when you consider that the MUFA content of olive oil has long been regarded to be of benefit towards cardiovascular health.</a:t>
            </a:r>
          </a:p>
        </p:txBody>
      </p:sp>
      <p:sp>
        <p:nvSpPr>
          <p:cNvPr id="4" name="Slide Number Placeholder 3"/>
          <p:cNvSpPr>
            <a:spLocks noGrp="1"/>
          </p:cNvSpPr>
          <p:nvPr>
            <p:ph type="sldNum" sz="quarter" idx="5"/>
          </p:nvPr>
        </p:nvSpPr>
        <p:spPr/>
        <p:txBody>
          <a:bodyPr/>
          <a:lstStyle/>
          <a:p>
            <a:pPr>
              <a:defRPr/>
            </a:pPr>
            <a:fld id="{AA92DA48-9674-4A35-BAA2-C4E4A9499AD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8232738-E361-44C9-840A-4631D2035761}" type="slidenum">
              <a:rPr lang="en-US" altLang="en-US" sz="1200" smtClean="0"/>
              <a:pPr>
                <a:defRPr/>
              </a:pPr>
              <a:t>7</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For this study we chose a cross over study design of 3 study days at least one week apart.  For each study visit the subject arrived after an overnight fast and after a blood draw the subjects were randomly assigned to one of 3 olive oils.  Each drinking 40 mL of the oil.  Blood was then subsequently drawn 2 hours post oil intake.  After completion of all the oils, the subjects were asked to return for a 4</a:t>
            </a:r>
            <a:r>
              <a:rPr lang="en-US" altLang="en-US" baseline="30000" smtClean="0"/>
              <a:t>th</a:t>
            </a:r>
            <a:r>
              <a:rPr lang="en-US" altLang="en-US" smtClean="0"/>
              <a:t> study visit in which they were given 400 mg of ibuprofen.</a:t>
            </a:r>
          </a:p>
        </p:txBody>
      </p:sp>
      <p:sp>
        <p:nvSpPr>
          <p:cNvPr id="4" name="Slide Number Placeholder 3"/>
          <p:cNvSpPr>
            <a:spLocks noGrp="1"/>
          </p:cNvSpPr>
          <p:nvPr>
            <p:ph type="sldNum" sz="quarter" idx="5"/>
          </p:nvPr>
        </p:nvSpPr>
        <p:spPr/>
        <p:txBody>
          <a:bodyPr/>
          <a:lstStyle/>
          <a:p>
            <a:pPr>
              <a:defRPr/>
            </a:pPr>
            <a:fld id="{206576A4-C090-4842-B632-AFD77281D260}"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The extra virgin olive oils were chosen so that they were all quality oils, with a similar fatty acid and total phenolic content.  However they varied in the type of phenolics that they provided. </a:t>
            </a:r>
          </a:p>
          <a:p>
            <a:r>
              <a:rPr lang="en-US" altLang="en-US" smtClean="0"/>
              <a:t>Oil A did not provide any significant amounts of oleocanthal or oleacein; while Oil B was high in oleacein and lower in oleocanthal; and Oil C was high in Oleocanthal but lower in oleacein.   Essentially it was close to a 2:1 ratio for either oil.</a:t>
            </a:r>
          </a:p>
        </p:txBody>
      </p:sp>
      <p:sp>
        <p:nvSpPr>
          <p:cNvPr id="4" name="Slide Number Placeholder 3"/>
          <p:cNvSpPr>
            <a:spLocks noGrp="1"/>
          </p:cNvSpPr>
          <p:nvPr>
            <p:ph type="sldNum" sz="quarter" idx="5"/>
          </p:nvPr>
        </p:nvSpPr>
        <p:spPr/>
        <p:txBody>
          <a:bodyPr/>
          <a:lstStyle/>
          <a:p>
            <a:pPr>
              <a:defRPr/>
            </a:pPr>
            <a:fld id="{253C98B8-2A43-4583-9C79-86488E0F54C1}"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246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61444" name="3 - Θέση αριθμού διαφάνειας"/>
          <p:cNvSpPr>
            <a:spLocks noGrp="1"/>
          </p:cNvSpPr>
          <p:nvPr>
            <p:ph type="sldNum" sz="quarter" idx="5"/>
          </p:nvPr>
        </p:nvSpPr>
        <p:spPr/>
        <p:txBody>
          <a:bodyPr/>
          <a:lstStyle/>
          <a:p>
            <a:pPr eaLnBrk="0" fontAlgn="base" hangingPunct="0">
              <a:spcBef>
                <a:spcPct val="0"/>
              </a:spcBef>
              <a:spcAft>
                <a:spcPct val="0"/>
              </a:spcAft>
              <a:defRPr/>
            </a:pPr>
            <a:fld id="{1C9C8543-A6A2-4F53-96A2-FA5C5E391109}" type="slidenum">
              <a:rPr lang="el-GR">
                <a:solidFill>
                  <a:prstClr val="black"/>
                </a:solidFill>
                <a:latin typeface="Comic Sans MS" pitchFamily="66" charset="0"/>
              </a:rPr>
              <a:pPr eaLnBrk="0" fontAlgn="base" hangingPunct="0">
                <a:spcBef>
                  <a:spcPct val="0"/>
                </a:spcBef>
                <a:spcAft>
                  <a:spcPct val="0"/>
                </a:spcAft>
                <a:defRPr/>
              </a:pPr>
              <a:t>10</a:t>
            </a:fld>
            <a:endParaRPr lang="el-GR">
              <a:solidFill>
                <a:prstClr val="black"/>
              </a:solidFill>
              <a:latin typeface="Comic Sans MS"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8"/>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9"/>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cs typeface="+mn-cs"/>
                </a:rPr>
                <a:t></a:t>
              </a:r>
            </a:p>
          </p:txBody>
        </p:sp>
        <p:cxnSp>
          <p:nvCxnSpPr>
            <p:cNvPr id="7" name="Straight Connector 10"/>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1"/>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solidFill>
                  <a:schemeClr val="tx2"/>
                </a:solidFill>
              </a:defRPr>
            </a:lvl1pPr>
          </a:lstStyle>
          <a:p>
            <a:pPr>
              <a:defRPr/>
            </a:pPr>
            <a:fld id="{4CD2F0AD-A00F-4CE4-A4C2-02D2B23EAE9E}" type="datetimeFigureOut">
              <a:rPr lang="en-US"/>
              <a:pPr>
                <a:defRPr/>
              </a:pPr>
              <a:t>11/5/2015</a:t>
            </a:fld>
            <a:endParaRPr lang="en-US"/>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11" name="Slide Number Placeholder 5"/>
          <p:cNvSpPr>
            <a:spLocks noGrp="1"/>
          </p:cNvSpPr>
          <p:nvPr>
            <p:ph type="sldNum" sz="quarter" idx="12"/>
          </p:nvPr>
        </p:nvSpPr>
        <p:spPr/>
        <p:txBody>
          <a:bodyPr/>
          <a:lstStyle>
            <a:lvl1pPr>
              <a:defRPr>
                <a:solidFill>
                  <a:schemeClr val="tx2"/>
                </a:solidFill>
              </a:defRPr>
            </a:lvl1pPr>
          </a:lstStyle>
          <a:p>
            <a:pPr>
              <a:defRPr/>
            </a:pPr>
            <a:fld id="{0B861FE5-359D-403F-AD16-FE62BCE1A7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p:cNvGrpSpPr>
            <a:grpSpLocks/>
          </p:cNvGrpSpPr>
          <p:nvPr/>
        </p:nvGrpSpPr>
        <p:grpSpPr bwMode="auto">
          <a:xfrm>
            <a:off x="1173163" y="1392238"/>
            <a:ext cx="6778625" cy="923925"/>
            <a:chOff x="1172584" y="1381459"/>
            <a:chExt cx="6779110" cy="923330"/>
          </a:xfrm>
        </p:grpSpPr>
        <p:sp>
          <p:nvSpPr>
            <p:cNvPr id="5" name="TextBox 8"/>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6"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0"/>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BA725D05-A001-4D8A-8FF1-688D882F9954}" type="datetimeFigureOut">
              <a:rPr lang="en-US"/>
              <a:pPr>
                <a:defRPr/>
              </a:pPr>
              <a:t>11/5/2015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73244247-4AD8-46D3-AE48-89863D7857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3908425" y="2881313"/>
            <a:ext cx="5481637" cy="922338"/>
            <a:chOff x="1815339" y="1381459"/>
            <a:chExt cx="5480154" cy="923330"/>
          </a:xfrm>
        </p:grpSpPr>
        <p:sp>
          <p:nvSpPr>
            <p:cNvPr id="5" name="TextBox 8"/>
            <p:cNvSpPr txBox="1">
              <a:spLocks noChangeArrowheads="1"/>
            </p:cNvSpPr>
            <p:nvPr/>
          </p:nvSpPr>
          <p:spPr bwMode="auto">
            <a:xfrm>
              <a:off x="4146745" y="1381458"/>
              <a:ext cx="877650"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6" name="Straight Connector 9"/>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0"/>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574B4670-A20F-4365-A20E-3660DDD81AB4}" type="datetimeFigureOut">
              <a:rPr lang="en-US"/>
              <a:pPr>
                <a:defRPr/>
              </a:pPr>
              <a:t>11/5/2015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D3AB2A7-EBFA-4B87-B62C-4FEB8E9220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8"/>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9"/>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rgbClr val="895D1D">
                        <a:alpha val="60000"/>
                      </a:srgbClr>
                    </a:solidFill>
                  </a:ln>
                  <a:solidFill>
                    <a:srgbClr val="895D1D">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7" name="Straight Connector 10"/>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1"/>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solidFill>
                  <a:srgbClr val="895D1D"/>
                </a:solidFill>
              </a:defRPr>
            </a:lvl1pPr>
          </a:lstStyle>
          <a:p>
            <a:pPr>
              <a:defRPr/>
            </a:pPr>
            <a:fld id="{5B5CA884-4974-47C2-B69A-DBCAFD444F5B}" type="datetimeFigureOut">
              <a:rPr lang="en-US"/>
              <a:pPr>
                <a:defRPr/>
              </a:pPr>
              <a:t>11/5/2015</a:t>
            </a:fld>
            <a:endParaRPr lang="en-US"/>
          </a:p>
        </p:txBody>
      </p:sp>
      <p:sp>
        <p:nvSpPr>
          <p:cNvPr id="10" name="Footer Placeholder 4"/>
          <p:cNvSpPr>
            <a:spLocks noGrp="1"/>
          </p:cNvSpPr>
          <p:nvPr>
            <p:ph type="ftr" sz="quarter" idx="11"/>
          </p:nvPr>
        </p:nvSpPr>
        <p:spPr/>
        <p:txBody>
          <a:bodyPr/>
          <a:lstStyle>
            <a:lvl1pPr>
              <a:defRPr>
                <a:solidFill>
                  <a:srgbClr val="895D1D"/>
                </a:solidFill>
              </a:defRPr>
            </a:lvl1pPr>
          </a:lstStyle>
          <a:p>
            <a:pPr>
              <a:defRPr/>
            </a:pPr>
            <a:endParaRPr lang="en-US"/>
          </a:p>
        </p:txBody>
      </p:sp>
      <p:sp>
        <p:nvSpPr>
          <p:cNvPr id="11" name="Slide Number Placeholder 5"/>
          <p:cNvSpPr>
            <a:spLocks noGrp="1"/>
          </p:cNvSpPr>
          <p:nvPr>
            <p:ph type="sldNum" sz="quarter" idx="12"/>
          </p:nvPr>
        </p:nvSpPr>
        <p:spPr/>
        <p:txBody>
          <a:bodyPr/>
          <a:lstStyle>
            <a:lvl1pPr>
              <a:defRPr>
                <a:solidFill>
                  <a:srgbClr val="895D1D"/>
                </a:solidFill>
              </a:defRPr>
            </a:lvl1pPr>
          </a:lstStyle>
          <a:p>
            <a:pPr>
              <a:defRPr/>
            </a:pPr>
            <a:fld id="{4551AB65-1ADF-44FC-B7EF-8F79370987C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7"/>
          <p:cNvGrpSpPr>
            <a:grpSpLocks/>
          </p:cNvGrpSpPr>
          <p:nvPr/>
        </p:nvGrpSpPr>
        <p:grpSpPr bwMode="auto">
          <a:xfrm>
            <a:off x="1173163" y="1392238"/>
            <a:ext cx="6778625" cy="923925"/>
            <a:chOff x="1172584" y="1381459"/>
            <a:chExt cx="6779110" cy="923330"/>
          </a:xfrm>
        </p:grpSpPr>
        <p:sp>
          <p:nvSpPr>
            <p:cNvPr id="5" name="TextBox 8"/>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6"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0"/>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pPr>
              <a:defRPr/>
            </a:pPr>
            <a:fld id="{53965321-37CA-4D85-86D2-FBD891D19809}" type="datetimeFigureOut">
              <a:rPr lang="en-US"/>
              <a:pPr>
                <a:defRPr/>
              </a:pPr>
              <a:t>11/5/2015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01751D0-625A-45E2-B794-181B4E163EF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9"/>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7" name="Straight Connector 10"/>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1"/>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850FE56F-28BA-4B37-AB72-46E7F8B17C4B}" type="datetimeFigureOut">
              <a:rPr lang="en-US"/>
              <a:pPr>
                <a:defRPr/>
              </a:pPr>
              <a:t>11/5/2015</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C61970F-A323-424C-B480-B1BF84D6532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a:grpSpLocks/>
          </p:cNvGrpSpPr>
          <p:nvPr/>
        </p:nvGrpSpPr>
        <p:grpSpPr bwMode="auto">
          <a:xfrm>
            <a:off x="1173163" y="1392238"/>
            <a:ext cx="6778625" cy="923925"/>
            <a:chOff x="1172584" y="1381459"/>
            <a:chExt cx="6779110" cy="923330"/>
          </a:xfrm>
        </p:grpSpPr>
        <p:sp>
          <p:nvSpPr>
            <p:cNvPr id="6" name="TextBox 8"/>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0"/>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5"/>
          </p:nvPr>
        </p:nvSpPr>
        <p:spPr/>
        <p:txBody>
          <a:bodyPr/>
          <a:lstStyle>
            <a:lvl1pPr>
              <a:defRPr/>
            </a:lvl1pPr>
          </a:lstStyle>
          <a:p>
            <a:pPr>
              <a:defRPr/>
            </a:pPr>
            <a:fld id="{30E762F1-BFB6-4353-862C-AAED09B6E180}" type="datetimeFigureOut">
              <a:rPr lang="en-US"/>
              <a:pPr>
                <a:defRPr/>
              </a:pPr>
              <a:t>11/5/2015</a:t>
            </a:fld>
            <a:endParaRPr lang="en-US"/>
          </a:p>
        </p:txBody>
      </p:sp>
      <p:sp>
        <p:nvSpPr>
          <p:cNvPr id="13" name="Footer Placeholder 5"/>
          <p:cNvSpPr>
            <a:spLocks noGrp="1"/>
          </p:cNvSpPr>
          <p:nvPr>
            <p:ph type="ftr" sz="quarter" idx="16"/>
          </p:nvPr>
        </p:nvSpPr>
        <p:spPr/>
        <p:txBody>
          <a:bodyPr/>
          <a:lstStyle>
            <a:lvl1pPr>
              <a:defRPr/>
            </a:lvl1pPr>
          </a:lstStyle>
          <a:p>
            <a:pPr>
              <a:defRPr/>
            </a:pPr>
            <a:endParaRPr lang="en-US"/>
          </a:p>
        </p:txBody>
      </p:sp>
      <p:sp>
        <p:nvSpPr>
          <p:cNvPr id="14" name="Slide Number Placeholder 6"/>
          <p:cNvSpPr>
            <a:spLocks noGrp="1"/>
          </p:cNvSpPr>
          <p:nvPr>
            <p:ph type="sldNum" sz="quarter" idx="17"/>
          </p:nvPr>
        </p:nvSpPr>
        <p:spPr/>
        <p:txBody>
          <a:bodyPr/>
          <a:lstStyle>
            <a:lvl1pPr>
              <a:defRPr/>
            </a:lvl1pPr>
          </a:lstStyle>
          <a:p>
            <a:pPr>
              <a:defRPr/>
            </a:pPr>
            <a:fld id="{C348C23F-1600-4CB1-8164-09D47FE59BA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p:cNvGrpSpPr>
            <a:grpSpLocks/>
          </p:cNvGrpSpPr>
          <p:nvPr/>
        </p:nvGrpSpPr>
        <p:grpSpPr bwMode="auto">
          <a:xfrm>
            <a:off x="1173163" y="1392238"/>
            <a:ext cx="6778625" cy="923925"/>
            <a:chOff x="1172584" y="1381459"/>
            <a:chExt cx="6779110" cy="923330"/>
          </a:xfrm>
        </p:grpSpPr>
        <p:sp>
          <p:nvSpPr>
            <p:cNvPr id="8" name="TextBox 8"/>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9"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0"/>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0444AFDB-25F0-4B8D-B776-F10A9604BC41}" type="datetimeFigureOut">
              <a:rPr lang="en-US"/>
              <a:pPr>
                <a:defRPr/>
              </a:pPr>
              <a:t>11/5/2015</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316C83B3-2C29-4DC7-9197-6B0262C8AB9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p:cNvGrpSpPr>
            <a:grpSpLocks/>
          </p:cNvGrpSpPr>
          <p:nvPr/>
        </p:nvGrpSpPr>
        <p:grpSpPr bwMode="auto">
          <a:xfrm>
            <a:off x="1173163" y="1392238"/>
            <a:ext cx="6778625" cy="923925"/>
            <a:chOff x="1172584" y="1381459"/>
            <a:chExt cx="6779110" cy="923330"/>
          </a:xfrm>
        </p:grpSpPr>
        <p:sp>
          <p:nvSpPr>
            <p:cNvPr id="4" name="TextBox 8"/>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5"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0"/>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16A455CF-C2FD-4A37-BC24-60A5CE9E6A7F}" type="datetimeFigureOut">
              <a:rPr lang="en-US"/>
              <a:pPr>
                <a:defRPr/>
              </a:pPr>
              <a:t>11/5/2015</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88B04AF3-865C-4681-98CF-4C64D5F1EA2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9A5A37-BA5A-4669-97C6-0EE5C3464B0D}" type="datetimeFigureOut">
              <a:rPr lang="en-US"/>
              <a:pPr>
                <a:defRPr/>
              </a:pPr>
              <a:t>11/5/2015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99CCBE-D3AF-4578-8DE0-7279F78C54C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86F9EA-B6C2-4FC1-857B-8E1EF73073C9}"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0B2CBE-B3F0-4D18-BDE7-51B9D07EB0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7"/>
          <p:cNvGrpSpPr>
            <a:grpSpLocks/>
          </p:cNvGrpSpPr>
          <p:nvPr/>
        </p:nvGrpSpPr>
        <p:grpSpPr bwMode="auto">
          <a:xfrm>
            <a:off x="1173163" y="1392238"/>
            <a:ext cx="6778625" cy="923925"/>
            <a:chOff x="1172584" y="1381459"/>
            <a:chExt cx="6779110" cy="923330"/>
          </a:xfrm>
        </p:grpSpPr>
        <p:sp>
          <p:nvSpPr>
            <p:cNvPr id="5" name="TextBox 8"/>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6"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0"/>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pPr>
              <a:defRPr/>
            </a:pPr>
            <a:fld id="{2B6DFD10-94FF-4DBC-B60E-66679B2806F9}" type="datetimeFigureOut">
              <a:rPr lang="en-US"/>
              <a:pPr>
                <a:defRPr/>
              </a:pPr>
              <a:t>11/5/2015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3489027-773C-4106-A195-3748D7ED18F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AFDAF5-4773-4B25-9378-82B4F03621F7}"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AAA8EE-0AE0-41FA-BEB6-FCB19CCAD19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p:cNvGrpSpPr>
            <a:grpSpLocks/>
          </p:cNvGrpSpPr>
          <p:nvPr/>
        </p:nvGrpSpPr>
        <p:grpSpPr bwMode="auto">
          <a:xfrm>
            <a:off x="1173163" y="1392238"/>
            <a:ext cx="6778625" cy="923925"/>
            <a:chOff x="1172584" y="1381459"/>
            <a:chExt cx="6779110" cy="923330"/>
          </a:xfrm>
        </p:grpSpPr>
        <p:sp>
          <p:nvSpPr>
            <p:cNvPr id="5" name="TextBox 8"/>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6"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0"/>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451F429-6373-4E18-A7F1-D979BB57E2F6}" type="datetimeFigureOut">
              <a:rPr lang="en-US"/>
              <a:pPr>
                <a:defRPr/>
              </a:pPr>
              <a:t>11/5/2015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3BFF1B0-5A1A-4AD4-B39F-96DE19AFD24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3908425" y="2881313"/>
            <a:ext cx="5481637" cy="922338"/>
            <a:chOff x="1815339" y="1381459"/>
            <a:chExt cx="5480154" cy="923330"/>
          </a:xfrm>
        </p:grpSpPr>
        <p:sp>
          <p:nvSpPr>
            <p:cNvPr id="5" name="TextBox 8"/>
            <p:cNvSpPr txBox="1">
              <a:spLocks noChangeArrowheads="1"/>
            </p:cNvSpPr>
            <p:nvPr/>
          </p:nvSpPr>
          <p:spPr bwMode="auto">
            <a:xfrm>
              <a:off x="4146745" y="1381458"/>
              <a:ext cx="877650"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6" name="Straight Connector 9"/>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0"/>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92B1988-90C4-4C55-990A-40D9BDA29730}" type="datetimeFigureOut">
              <a:rPr lang="en-US"/>
              <a:pPr>
                <a:defRPr/>
              </a:pPr>
              <a:t>11/5/2015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CC4D130-83DD-4874-A1FF-DE286DAE420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Book Antiqua" pitchFamily="18" charset="0"/>
                <a:cs typeface="Arial" charset="0"/>
              </a:defRPr>
            </a:lvl1pPr>
          </a:lstStyle>
          <a:p>
            <a:pPr>
              <a:defRPr/>
            </a:pPr>
            <a:fld id="{69C50A73-F8AC-41E9-9404-70FAC8AE7D2F}" type="datetimeFigureOut">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Book Antiqua"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Book Antiqua" pitchFamily="18" charset="0"/>
                <a:cs typeface="Arial" charset="0"/>
              </a:defRPr>
            </a:lvl1pPr>
          </a:lstStyle>
          <a:p>
            <a:pPr>
              <a:defRPr/>
            </a:pPr>
            <a:fld id="{68D08DCA-39AA-4E87-883D-57BC8199495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Book Antiqua" pitchFamily="18" charset="0"/>
                <a:cs typeface="Arial" charset="0"/>
              </a:defRPr>
            </a:lvl1pPr>
          </a:lstStyle>
          <a:p>
            <a:pPr>
              <a:defRPr/>
            </a:pPr>
            <a:fld id="{B7BFC762-8899-4E62-80FF-B109AA9207D9}" type="datetimeFigureOut">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Book Antiqua"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Book Antiqua" pitchFamily="18" charset="0"/>
                <a:cs typeface="Arial" charset="0"/>
              </a:defRPr>
            </a:lvl1pPr>
          </a:lstStyle>
          <a:p>
            <a:pPr>
              <a:defRPr/>
            </a:pPr>
            <a:fld id="{172D5C39-DD0B-4E4D-A824-B2BE29D6CCE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Book Antiqua" pitchFamily="18" charset="0"/>
                <a:cs typeface="Arial" charset="0"/>
              </a:defRPr>
            </a:lvl1pPr>
          </a:lstStyle>
          <a:p>
            <a:pPr>
              <a:defRPr/>
            </a:pPr>
            <a:fld id="{CEC70A3C-3719-4485-867A-164613500C92}" type="datetimeFigureOut">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Book Antiqua"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Book Antiqua" pitchFamily="18" charset="0"/>
                <a:cs typeface="Arial" charset="0"/>
              </a:defRPr>
            </a:lvl1pPr>
          </a:lstStyle>
          <a:p>
            <a:pPr>
              <a:defRPr/>
            </a:pPr>
            <a:fld id="{6AD0802C-217F-483D-B8EF-F3DC66E6883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Book Antiqua" pitchFamily="18" charset="0"/>
                <a:cs typeface="Arial" charset="0"/>
              </a:defRPr>
            </a:lvl1pPr>
          </a:lstStyle>
          <a:p>
            <a:pPr>
              <a:defRPr/>
            </a:pPr>
            <a:fld id="{5726A428-B606-4F1B-8619-35F84E26D4EC}" type="datetimeFigureOut">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Book Antiqua"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Book Antiqua" pitchFamily="18" charset="0"/>
                <a:cs typeface="Arial" charset="0"/>
              </a:defRPr>
            </a:lvl1pPr>
          </a:lstStyle>
          <a:p>
            <a:pPr>
              <a:defRPr/>
            </a:pPr>
            <a:fld id="{F59E210C-33D7-45BE-8095-6EEB5A78241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Book Antiqua" pitchFamily="18" charset="0"/>
                <a:cs typeface="Arial" charset="0"/>
              </a:defRPr>
            </a:lvl1pPr>
          </a:lstStyle>
          <a:p>
            <a:pPr>
              <a:defRPr/>
            </a:pPr>
            <a:fld id="{7B6642FE-4C17-4F03-B7A4-3FA50D5BA80A}" type="datetimeFigureOut">
              <a:rPr lang="en-US"/>
              <a:pPr>
                <a:defRPr/>
              </a:pPr>
              <a:t>11/5/2015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Book Antiqua" pitchFamily="18"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Book Antiqua" pitchFamily="18" charset="0"/>
                <a:cs typeface="Arial" charset="0"/>
              </a:defRPr>
            </a:lvl1pPr>
          </a:lstStyle>
          <a:p>
            <a:pPr>
              <a:defRPr/>
            </a:pPr>
            <a:fld id="{D61B156B-0DF7-4881-9F22-BD8AB663AA7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Book Antiqua" pitchFamily="18" charset="0"/>
                <a:cs typeface="Arial" charset="0"/>
              </a:defRPr>
            </a:lvl1pPr>
          </a:lstStyle>
          <a:p>
            <a:pPr>
              <a:defRPr/>
            </a:pPr>
            <a:fld id="{6262821D-3C31-4938-A457-4FBBC9E798A5}" type="datetimeFigureOut">
              <a:rPr lang="en-US"/>
              <a:pPr>
                <a:defRPr/>
              </a:pPr>
              <a:t>11/5/2015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Book Antiqua" pitchFamily="18"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Book Antiqua" pitchFamily="18" charset="0"/>
                <a:cs typeface="Arial" charset="0"/>
              </a:defRPr>
            </a:lvl1pPr>
          </a:lstStyle>
          <a:p>
            <a:pPr>
              <a:defRPr/>
            </a:pPr>
            <a:fld id="{599DD477-93FC-421A-8A3A-6972534E9FE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Book Antiqua" pitchFamily="18" charset="0"/>
                <a:cs typeface="Arial" charset="0"/>
              </a:defRPr>
            </a:lvl1pPr>
          </a:lstStyle>
          <a:p>
            <a:pPr>
              <a:defRPr/>
            </a:pPr>
            <a:fld id="{CEB193E3-C1BF-408A-8463-098883CFF556}" type="datetimeFigureOut">
              <a:rPr lang="en-US"/>
              <a:pPr>
                <a:defRPr/>
              </a:pPr>
              <a:t>11/5/2015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Book Antiqua"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Book Antiqua" pitchFamily="18" charset="0"/>
                <a:cs typeface="Arial" charset="0"/>
              </a:defRPr>
            </a:lvl1pPr>
          </a:lstStyle>
          <a:p>
            <a:pPr>
              <a:defRPr/>
            </a:pPr>
            <a:fld id="{8A43D37D-4D07-4666-BCA7-5D1F1344FB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9"/>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7" name="Straight Connector 10"/>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1"/>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AC666592-697D-4401-B8CA-565E03C3BE2A}" type="datetimeFigureOut">
              <a:rPr lang="en-US"/>
              <a:pPr>
                <a:defRPr/>
              </a:pPr>
              <a:t>11/5/2015</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171D1719-F83D-4091-836D-A0F7AAC8B02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Book Antiqua" pitchFamily="18" charset="0"/>
                <a:cs typeface="Arial" charset="0"/>
              </a:defRPr>
            </a:lvl1pPr>
          </a:lstStyle>
          <a:p>
            <a:pPr>
              <a:defRPr/>
            </a:pPr>
            <a:fld id="{2CE5072E-89A8-49A7-B0DC-3385E29555AE}" type="datetimeFigureOut">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Book Antiqua"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Book Antiqua" pitchFamily="18" charset="0"/>
                <a:cs typeface="Arial" charset="0"/>
              </a:defRPr>
            </a:lvl1pPr>
          </a:lstStyle>
          <a:p>
            <a:pPr>
              <a:defRPr/>
            </a:pPr>
            <a:fld id="{6C6A5A7A-5841-4E1F-86FC-DC8025FC389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Book Antiqua" pitchFamily="18" charset="0"/>
                <a:cs typeface="Arial" charset="0"/>
              </a:defRPr>
            </a:lvl1pPr>
          </a:lstStyle>
          <a:p>
            <a:pPr>
              <a:defRPr/>
            </a:pPr>
            <a:fld id="{0A05EFFF-2E89-4D15-B7CD-B2D199633CFA}" type="datetimeFigureOut">
              <a:rPr lang="en-US"/>
              <a:pPr>
                <a:defRPr/>
              </a:pPr>
              <a:t>11/5/2015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Book Antiqua"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Book Antiqua" pitchFamily="18" charset="0"/>
                <a:cs typeface="Arial" charset="0"/>
              </a:defRPr>
            </a:lvl1pPr>
          </a:lstStyle>
          <a:p>
            <a:pPr>
              <a:defRPr/>
            </a:pPr>
            <a:fld id="{EDC64FB8-CBE6-45E0-B969-22902101940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Book Antiqua" pitchFamily="18" charset="0"/>
                <a:cs typeface="Arial" charset="0"/>
              </a:defRPr>
            </a:lvl1pPr>
          </a:lstStyle>
          <a:p>
            <a:pPr>
              <a:defRPr/>
            </a:pPr>
            <a:fld id="{C61CCE0C-8A90-41CA-99F9-6160EFE5D457}" type="datetimeFigureOut">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Book Antiqua"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Book Antiqua" pitchFamily="18" charset="0"/>
                <a:cs typeface="Arial" charset="0"/>
              </a:defRPr>
            </a:lvl1pPr>
          </a:lstStyle>
          <a:p>
            <a:pPr>
              <a:defRPr/>
            </a:pPr>
            <a:fld id="{03B9E889-A8C9-41E3-845C-0F715A13B80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Book Antiqua" pitchFamily="18" charset="0"/>
                <a:cs typeface="Arial" charset="0"/>
              </a:defRPr>
            </a:lvl1pPr>
          </a:lstStyle>
          <a:p>
            <a:pPr>
              <a:defRPr/>
            </a:pPr>
            <a:fld id="{17B405B6-70DE-495D-9D68-6DC36F2D70EE}" type="datetimeFigureOut">
              <a:rPr lang="en-US"/>
              <a:pPr>
                <a:defRPr/>
              </a:pPr>
              <a:t>11/5/2015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Book Antiqua"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Book Antiqua" pitchFamily="18" charset="0"/>
                <a:cs typeface="Arial" charset="0"/>
              </a:defRPr>
            </a:lvl1pPr>
          </a:lstStyle>
          <a:p>
            <a:pPr>
              <a:defRPr/>
            </a:pPr>
            <a:fld id="{F04D15F4-A74C-4F2B-B144-7A8A127C342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a:grpSpLocks/>
          </p:cNvGrpSpPr>
          <p:nvPr/>
        </p:nvGrpSpPr>
        <p:grpSpPr bwMode="auto">
          <a:xfrm>
            <a:off x="1173163" y="1392238"/>
            <a:ext cx="6778625" cy="923925"/>
            <a:chOff x="1172584" y="1381459"/>
            <a:chExt cx="6779110" cy="923330"/>
          </a:xfrm>
        </p:grpSpPr>
        <p:sp>
          <p:nvSpPr>
            <p:cNvPr id="6" name="TextBox 8"/>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0"/>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4"/>
          <p:cNvSpPr>
            <a:spLocks noGrp="1"/>
          </p:cNvSpPr>
          <p:nvPr>
            <p:ph type="dt" sz="half" idx="15"/>
          </p:nvPr>
        </p:nvSpPr>
        <p:spPr/>
        <p:txBody>
          <a:bodyPr/>
          <a:lstStyle>
            <a:lvl1pPr>
              <a:defRPr/>
            </a:lvl1pPr>
          </a:lstStyle>
          <a:p>
            <a:pPr>
              <a:defRPr/>
            </a:pPr>
            <a:fld id="{7C80E26D-8AD6-483D-B6D3-6BF7DF8C5AAC}" type="datetimeFigureOut">
              <a:rPr lang="en-US"/>
              <a:pPr>
                <a:defRPr/>
              </a:pPr>
              <a:t>11/5/2015</a:t>
            </a:fld>
            <a:endParaRPr lang="en-US"/>
          </a:p>
        </p:txBody>
      </p:sp>
      <p:sp>
        <p:nvSpPr>
          <p:cNvPr id="13" name="Footer Placeholder 5"/>
          <p:cNvSpPr>
            <a:spLocks noGrp="1"/>
          </p:cNvSpPr>
          <p:nvPr>
            <p:ph type="ftr" sz="quarter" idx="16"/>
          </p:nvPr>
        </p:nvSpPr>
        <p:spPr/>
        <p:txBody>
          <a:bodyPr/>
          <a:lstStyle>
            <a:lvl1pPr>
              <a:defRPr/>
            </a:lvl1pPr>
          </a:lstStyle>
          <a:p>
            <a:pPr>
              <a:defRPr/>
            </a:pPr>
            <a:endParaRPr lang="en-US"/>
          </a:p>
        </p:txBody>
      </p:sp>
      <p:sp>
        <p:nvSpPr>
          <p:cNvPr id="14" name="Slide Number Placeholder 6"/>
          <p:cNvSpPr>
            <a:spLocks noGrp="1"/>
          </p:cNvSpPr>
          <p:nvPr>
            <p:ph type="sldNum" sz="quarter" idx="17"/>
          </p:nvPr>
        </p:nvSpPr>
        <p:spPr/>
        <p:txBody>
          <a:bodyPr/>
          <a:lstStyle>
            <a:lvl1pPr>
              <a:defRPr/>
            </a:lvl1pPr>
          </a:lstStyle>
          <a:p>
            <a:pPr>
              <a:defRPr/>
            </a:pPr>
            <a:fld id="{A9EF99F9-A7E5-4D3F-BA78-4C4B703A7E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p:cNvGrpSpPr>
            <a:grpSpLocks/>
          </p:cNvGrpSpPr>
          <p:nvPr/>
        </p:nvGrpSpPr>
        <p:grpSpPr bwMode="auto">
          <a:xfrm>
            <a:off x="1173163" y="1392238"/>
            <a:ext cx="6778625" cy="923925"/>
            <a:chOff x="1172584" y="1381459"/>
            <a:chExt cx="6779110" cy="923330"/>
          </a:xfrm>
        </p:grpSpPr>
        <p:sp>
          <p:nvSpPr>
            <p:cNvPr id="8" name="TextBox 8"/>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9"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0"/>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EAF50C99-92B8-49E1-B834-C49A1A465E1F}" type="datetimeFigureOut">
              <a:rPr lang="en-US"/>
              <a:pPr>
                <a:defRPr/>
              </a:pPr>
              <a:t>11/5/2015</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C1C56CC7-4B46-4F9A-8D56-FA78C7F796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p:cNvGrpSpPr>
            <a:grpSpLocks/>
          </p:cNvGrpSpPr>
          <p:nvPr/>
        </p:nvGrpSpPr>
        <p:grpSpPr bwMode="auto">
          <a:xfrm>
            <a:off x="1173163" y="1392238"/>
            <a:ext cx="6778625" cy="923925"/>
            <a:chOff x="1172584" y="1381459"/>
            <a:chExt cx="6779110" cy="923330"/>
          </a:xfrm>
        </p:grpSpPr>
        <p:sp>
          <p:nvSpPr>
            <p:cNvPr id="4" name="TextBox 8"/>
            <p:cNvSpPr txBox="1">
              <a:spLocks noChangeArrowheads="1"/>
            </p:cNvSpPr>
            <p:nvPr/>
          </p:nvSpPr>
          <p:spPr bwMode="auto">
            <a:xfrm>
              <a:off x="4147772" y="1381459"/>
              <a:ext cx="876363" cy="92333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altLang="en-US" sz="5400" smtClean="0">
                  <a:solidFill>
                    <a:srgbClr val="DBA455"/>
                  </a:solidFill>
                  <a:latin typeface="Wingdings" pitchFamily="2" charset="2"/>
                </a:rPr>
                <a:t></a:t>
              </a:r>
            </a:p>
          </p:txBody>
        </p:sp>
        <p:cxnSp>
          <p:nvCxnSpPr>
            <p:cNvPr id="5"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0"/>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5F80FCB3-0217-4ECB-9E98-CCC8CB91818E}" type="datetimeFigureOut">
              <a:rPr lang="en-US"/>
              <a:pPr>
                <a:defRPr/>
              </a:pPr>
              <a:t>11/5/2015</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CB343CD1-AB34-4D5C-9188-06B24EFDFF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AFAB0F-C9B6-44F1-9335-45F0DA68CBD0}" type="datetimeFigureOut">
              <a:rPr lang="en-US"/>
              <a:pPr>
                <a:defRPr/>
              </a:pPr>
              <a:t>11/5/2015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EFD65C-EDDD-487E-AFF5-D94B9D2F06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F2092B-E978-45BB-95C2-35DD7BACF38F}"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263E9C-3D05-459E-BE6A-D4FDAE1BE0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A1C699-36B9-4914-88BD-AF9DAF62E0C1}"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68D9CF-FA3A-48BB-85ED-3B2C841C385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1"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2"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cs typeface="+mn-cs"/>
              </a:defRPr>
            </a:lvl1pPr>
          </a:lstStyle>
          <a:p>
            <a:pPr>
              <a:defRPr/>
            </a:pPr>
            <a:fld id="{FBED3EB3-4376-453F-B73D-D185049B2B53}" type="datetimeFigureOut">
              <a:rPr lang="en-US"/>
              <a:pPr>
                <a:defRPr/>
              </a:pPr>
              <a:t>11/5/2015</a:t>
            </a:fld>
            <a:endParaRPr lang="en-US"/>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cs typeface="+mn-cs"/>
              </a:defRPr>
            </a:lvl1pPr>
          </a:lstStyle>
          <a:p>
            <a:pPr>
              <a:defRPr/>
            </a:pPr>
            <a:fld id="{50F507D1-B3E6-4807-8922-AC9F762E65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67" r:id="rId1"/>
    <p:sldLayoutId id="2147485268" r:id="rId2"/>
    <p:sldLayoutId id="2147485269" r:id="rId3"/>
    <p:sldLayoutId id="2147485270" r:id="rId4"/>
    <p:sldLayoutId id="2147485271" r:id="rId5"/>
    <p:sldLayoutId id="2147485272" r:id="rId6"/>
    <p:sldLayoutId id="2147485261" r:id="rId7"/>
    <p:sldLayoutId id="2147485262" r:id="rId8"/>
    <p:sldLayoutId id="2147485263" r:id="rId9"/>
    <p:sldLayoutId id="2147485273" r:id="rId10"/>
    <p:sldLayoutId id="2147485274" r:id="rId11"/>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125"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6"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895D1D"/>
                </a:solidFill>
                <a:latin typeface="+mn-lt"/>
                <a:cs typeface="+mn-cs"/>
              </a:defRPr>
            </a:lvl1pPr>
          </a:lstStyle>
          <a:p>
            <a:pPr>
              <a:defRPr/>
            </a:pPr>
            <a:fld id="{93B1ABBD-0282-40EA-ABC0-B63428864B7B}" type="datetimeFigureOut">
              <a:rPr lang="en-US"/>
              <a:pPr>
                <a:defRPr/>
              </a:pPr>
              <a:t>11/5/2015</a:t>
            </a:fld>
            <a:endParaRPr lang="en-US"/>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895D1D"/>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895D1D"/>
                </a:solidFill>
                <a:latin typeface="+mn-lt"/>
                <a:cs typeface="+mn-cs"/>
              </a:defRPr>
            </a:lvl1pPr>
          </a:lstStyle>
          <a:p>
            <a:pPr>
              <a:defRPr/>
            </a:pPr>
            <a:fld id="{7AA52E79-D9AA-4847-B9E6-C4F7CBE30E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64" r:id="rId7"/>
    <p:sldLayoutId id="2147485265" r:id="rId8"/>
    <p:sldLayoutId id="2147485266" r:id="rId9"/>
    <p:sldLayoutId id="2147485281" r:id="rId10"/>
    <p:sldLayoutId id="2147485282" r:id="rId11"/>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Book Antiqua" pitchFamily="18" charset="0"/>
        </a:defRPr>
      </a:lvl2pPr>
      <a:lvl3pPr algn="ctr" rtl="0" eaLnBrk="0" fontAlgn="base" hangingPunct="0">
        <a:spcBef>
          <a:spcPct val="0"/>
        </a:spcBef>
        <a:spcAft>
          <a:spcPct val="0"/>
        </a:spcAft>
        <a:defRPr sz="5400">
          <a:solidFill>
            <a:schemeClr val="tx2"/>
          </a:solidFill>
          <a:latin typeface="Book Antiqua" pitchFamily="18" charset="0"/>
        </a:defRPr>
      </a:lvl3pPr>
      <a:lvl4pPr algn="ctr" rtl="0" eaLnBrk="0" fontAlgn="base" hangingPunct="0">
        <a:spcBef>
          <a:spcPct val="0"/>
        </a:spcBef>
        <a:spcAft>
          <a:spcPct val="0"/>
        </a:spcAft>
        <a:defRPr sz="5400">
          <a:solidFill>
            <a:schemeClr val="tx2"/>
          </a:solidFill>
          <a:latin typeface="Book Antiqua" pitchFamily="18" charset="0"/>
        </a:defRPr>
      </a:lvl4pPr>
      <a:lvl5pPr algn="ctr" rtl="0" eaLnBrk="0" fontAlgn="base" hangingPunct="0">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B9DF50F-43A1-4BFD-8D2E-7DBDEDC6A66F}" type="datetimeFigureOut">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7799CBA-4C8B-460B-AECD-DD4D098BB5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83" r:id="rId1"/>
    <p:sldLayoutId id="2147485284" r:id="rId2"/>
    <p:sldLayoutId id="2147485285" r:id="rId3"/>
    <p:sldLayoutId id="2147485286" r:id="rId4"/>
    <p:sldLayoutId id="2147485287" r:id="rId5"/>
    <p:sldLayoutId id="2147485288" r:id="rId6"/>
    <p:sldLayoutId id="2147485289" r:id="rId7"/>
    <p:sldLayoutId id="2147485290" r:id="rId8"/>
    <p:sldLayoutId id="2147485291" r:id="rId9"/>
    <p:sldLayoutId id="2147485292" r:id="rId10"/>
    <p:sldLayoutId id="21474852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___________________Microsoft_Office_Excel_97-20031.xls"/><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___________________Microsoft_Office_Excel_97-20032.xls"/><Relationship Id="rId2" Type="http://schemas.openxmlformats.org/officeDocument/2006/relationships/slideLayout" Target="../slideLayouts/slideLayout24.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9/91/Oleocanthal.pn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682" y="1387737"/>
            <a:ext cx="6777318" cy="1731982"/>
          </a:xfrm>
          <a:extLst>
            <a:ext uri="{909E8E84-426E-40DD-AFC4-6F175D3DCCD1}"/>
            <a:ext uri="{91240B29-F687-4F45-9708-019B960494DF}"/>
          </a:extLst>
        </p:spPr>
        <p:txBody>
          <a:bodyPr rtlCol="0">
            <a:noAutofit/>
          </a:bodyPr>
          <a:lstStyle/>
          <a:p>
            <a:pPr>
              <a:defRPr/>
            </a:pPr>
            <a:r>
              <a:rPr lang="el-GR" sz="3600" dirty="0" smtClean="0">
                <a:latin typeface="Calibri" panose="020F0502020204030204" pitchFamily="34" charset="0"/>
                <a:cs typeface="Arial" panose="020B0604020202020204" pitchFamily="34" charset="0"/>
              </a:rPr>
              <a:t>Επίδραση ελαιολάδου </a:t>
            </a:r>
            <a:br>
              <a:rPr lang="el-GR" sz="3600" dirty="0" smtClean="0">
                <a:latin typeface="Calibri" panose="020F0502020204030204" pitchFamily="34" charset="0"/>
                <a:cs typeface="Arial" panose="020B0604020202020204" pitchFamily="34" charset="0"/>
              </a:rPr>
            </a:br>
            <a:r>
              <a:rPr lang="el-GR" sz="3600" dirty="0" smtClean="0">
                <a:latin typeface="Calibri" panose="020F0502020204030204" pitchFamily="34" charset="0"/>
                <a:cs typeface="Arial" panose="020B0604020202020204" pitchFamily="34" charset="0"/>
              </a:rPr>
              <a:t>πλούσιου σε </a:t>
            </a:r>
            <a:r>
              <a:rPr lang="el-GR" sz="3600" dirty="0" err="1" smtClean="0">
                <a:latin typeface="Calibri" panose="020F0502020204030204" pitchFamily="34" charset="0"/>
                <a:cs typeface="Arial" panose="020B0604020202020204" pitchFamily="34" charset="0"/>
              </a:rPr>
              <a:t>ελαιοκανθάλη</a:t>
            </a:r>
            <a:r>
              <a:rPr lang="el-GR" sz="3600" dirty="0" smtClean="0">
                <a:latin typeface="Calibri" panose="020F0502020204030204" pitchFamily="34" charset="0"/>
                <a:cs typeface="Arial" panose="020B0604020202020204" pitchFamily="34" charset="0"/>
              </a:rPr>
              <a:t> </a:t>
            </a:r>
            <a:br>
              <a:rPr lang="el-GR" sz="3600" dirty="0" smtClean="0">
                <a:latin typeface="Calibri" panose="020F0502020204030204" pitchFamily="34" charset="0"/>
                <a:cs typeface="Arial" panose="020B0604020202020204" pitchFamily="34" charset="0"/>
              </a:rPr>
            </a:br>
            <a:r>
              <a:rPr lang="el-GR" sz="3600" dirty="0" smtClean="0">
                <a:latin typeface="Calibri" panose="020F0502020204030204" pitchFamily="34" charset="0"/>
                <a:cs typeface="Arial" panose="020B0604020202020204" pitchFamily="34" charset="0"/>
              </a:rPr>
              <a:t>στη συσσώρευση αιμοπεταλίων</a:t>
            </a:r>
            <a:br>
              <a:rPr lang="el-GR" sz="3600" dirty="0" smtClean="0">
                <a:latin typeface="Calibri" panose="020F0502020204030204" pitchFamily="34" charset="0"/>
                <a:cs typeface="Arial" panose="020B0604020202020204" pitchFamily="34" charset="0"/>
              </a:rPr>
            </a:br>
            <a:r>
              <a:rPr lang="el-GR" sz="3600" dirty="0" smtClean="0">
                <a:latin typeface="Calibri" panose="020F0502020204030204" pitchFamily="34" charset="0"/>
                <a:cs typeface="Arial" panose="020B0604020202020204" pitchFamily="34" charset="0"/>
              </a:rPr>
              <a:t> σε υγιείς ενήλικες</a:t>
            </a:r>
            <a:endParaRPr lang="en-US" sz="3600" b="1" dirty="0">
              <a:effectLst/>
              <a:latin typeface="Calibri" panose="020F0502020204030204" pitchFamily="34" charset="0"/>
              <a:cs typeface="Arial" panose="020B0604020202020204" pitchFamily="34" charset="0"/>
            </a:endParaRPr>
          </a:p>
        </p:txBody>
      </p:sp>
      <p:sp>
        <p:nvSpPr>
          <p:cNvPr id="4" name="3 - Υπότιτλος"/>
          <p:cNvSpPr>
            <a:spLocks noGrp="1"/>
          </p:cNvSpPr>
          <p:nvPr>
            <p:ph type="subTitle" idx="1"/>
          </p:nvPr>
        </p:nvSpPr>
        <p:spPr>
          <a:xfrm>
            <a:off x="1371600" y="3767138"/>
            <a:ext cx="6400800" cy="1752600"/>
          </a:xfrm>
        </p:spPr>
        <p:txBody>
          <a:bodyPr/>
          <a:lstStyle/>
          <a:p>
            <a:pPr>
              <a:defRPr/>
            </a:pPr>
            <a:r>
              <a:rPr lang="en-US" dirty="0" smtClean="0"/>
              <a:t>Roberta R</a:t>
            </a:r>
            <a:r>
              <a:rPr lang="el-GR" dirty="0" smtClean="0"/>
              <a:t>. </a:t>
            </a:r>
            <a:r>
              <a:rPr lang="en-US" dirty="0" smtClean="0"/>
              <a:t>Holt</a:t>
            </a:r>
            <a:r>
              <a:rPr lang="el-GR" dirty="0" smtClean="0"/>
              <a:t> , </a:t>
            </a:r>
            <a:r>
              <a:rPr lang="en-US" dirty="0" smtClean="0"/>
              <a:t>Karan </a:t>
            </a:r>
            <a:r>
              <a:rPr lang="en-US" dirty="0" err="1" smtClean="0"/>
              <a:t>Agrawal</a:t>
            </a:r>
            <a:r>
              <a:rPr lang="el-GR" dirty="0" smtClean="0"/>
              <a:t>, </a:t>
            </a:r>
            <a:r>
              <a:rPr lang="en-US" dirty="0" err="1" smtClean="0"/>
              <a:t>Selina</a:t>
            </a:r>
            <a:r>
              <a:rPr lang="en-US" dirty="0" smtClean="0"/>
              <a:t> Wang</a:t>
            </a:r>
            <a:r>
              <a:rPr lang="el-GR" dirty="0" smtClean="0"/>
              <a:t>, </a:t>
            </a:r>
            <a:r>
              <a:rPr lang="en-US" dirty="0" smtClean="0"/>
              <a:t>Theresa Pedersen</a:t>
            </a:r>
            <a:r>
              <a:rPr lang="el-GR" dirty="0" smtClean="0"/>
              <a:t>, </a:t>
            </a:r>
            <a:r>
              <a:rPr lang="en-US" dirty="0" err="1" smtClean="0"/>
              <a:t>Eleni</a:t>
            </a:r>
            <a:r>
              <a:rPr lang="en-US" dirty="0" smtClean="0"/>
              <a:t> </a:t>
            </a:r>
            <a:r>
              <a:rPr lang="en-US" dirty="0" err="1" smtClean="0"/>
              <a:t>Melliou</a:t>
            </a:r>
            <a:r>
              <a:rPr lang="el-GR" dirty="0" smtClean="0"/>
              <a:t>, </a:t>
            </a:r>
            <a:r>
              <a:rPr lang="en-US" dirty="0" err="1" smtClean="0"/>
              <a:t>Prokopios</a:t>
            </a:r>
            <a:r>
              <a:rPr lang="en-US" dirty="0" smtClean="0"/>
              <a:t> </a:t>
            </a:r>
            <a:r>
              <a:rPr lang="en-US" dirty="0" err="1" smtClean="0"/>
              <a:t>Magiatis</a:t>
            </a:r>
            <a:r>
              <a:rPr lang="el-GR" dirty="0" smtClean="0"/>
              <a:t>, </a:t>
            </a:r>
            <a:r>
              <a:rPr lang="en-US" dirty="0" smtClean="0"/>
              <a:t>John W</a:t>
            </a:r>
            <a:r>
              <a:rPr lang="el-GR" dirty="0" smtClean="0"/>
              <a:t>. </a:t>
            </a:r>
            <a:r>
              <a:rPr lang="en-US" dirty="0" smtClean="0"/>
              <a:t>Newman</a:t>
            </a:r>
            <a:endParaRPr lang="el-GR" dirty="0"/>
          </a:p>
        </p:txBody>
      </p:sp>
      <p:sp>
        <p:nvSpPr>
          <p:cNvPr id="16386" name="AutoShape 2" descr="data:image/jpeg;base64,/9j/4AAQSkZJRgABAQAAAQABAAD/2wCEAAkGBxMTEhUUExQVFRUXGRwbGRgXGBseIBwiIBwZIB4fHyEdHiggHh8lHR0aIjEhJSosLi4uGCIzODMsNy0tLisBCgoKDg0OGxAQGzcmICY3NDg3NDgwMDUzNzQvNyw0LDQ0NDQ0NCwtNzQwNC8sNC00NCwsLCw0LCwvLCwsLCwsLP/AABEIAKQAoAMBEQACEQEDEQH/xAAcAAABBQEBAQAAAAAAAAAAAAAFAAMEBgcCAQj/xABBEAACAQIEAwUFBgUCBAcAAAABAgMAEQQSITEFQVEGEyJhcQcygZGhFCNCUrHwM3LB0eFDgmKSovEVFhdzdLPi/8QAGgEAAgMBAQAAAAAAAAAAAAAAAwQAAgUBBv/EADwRAAEDAgQCCAUDAwMEAwAAAAEAAgMEERIhMUFRYQUTInGBkcHwFDKhsdEjQuFSwvEzYnIVJIKykqLS/9oADAMBAAIRAxEAPwDcaiiVRRKoolUUSqKJVFEMxfHIUIUNnYqWVV1va+lxpypWSsiYcN7nayK2JxzQyPiuMnF4YQishsznn5f0uKTbU1U4vGywI34ohjjZ8xXeK4dinBMuJESlACF5Nz6aehq0kFQ8Xkkwi23FRr4x8rbqBjYMMSwkxra5NAdAVFieYN/p50F0EUpIMpOmnJWD3Nt2V3HDhmIMeNb+L3mrfTl8zVjBE05SkZ3z9hcEjj+2+SnYThkwylMVmUSl253Bt4dz0Pl4qLHTS5Fktxe57ssvfFVdI3duy9E+Mhy51WZQHLFd9L2A+nKu46uK2IYhne30UtE7TJOYPtLGxCyK0TZM7Zth8dD9KtH0hG44XjCbXzXHQOGYzRmGVWUMpBUi4I5081wcA5uiCQQbFd1ZcSqKJVFEqiiVRRKoolUUSqKJVFEJ4nx6OIlQDJICLom+vP8AfWk561kRwjN3AaorIS7PQKEmBxEhz4mbu1Qt4U0DKd7m/wAr+dLiGeQ4p34QL5Dcc0TGxuTBdV/G9suH4EBIl751vY6aX38Vr0zSUpLB8Oy4G5yHnqfAWS89S1p/Ud4BB8T2+xk+sIjhSx1Y6nztqdKrUSCE4Znm/Bg48XOyz8FIy6QXjaLcXH0CpuP4zLiJLS4pjpo4uBfz1uBWg2kEUQmEGJ24cbm3LUX5JJ1QZH9WZLDiBYX57qBjcAIo/GPvWY212Uc/O5pmkrzVznqT+m0C+W525W3QJ6YQRdv5yfoPyoCwEqzaWW1/jtWi6ZrZBGdTf6apQRuLS4aD1RjgeNxILMk7RqlizEnToOvwrI6QjpInNHVXe7QNyPPMJ+kfO8E47NGt81Zl9oGNiQMJUnS9rlbEHod6VhgdI8xEujfa4Bs4EcjkSmZKjA3GLObyuPyjnCPaVBiAY8XGFzCxYfvr6elVqKOdgIlaHt4jXy18iVeGrieeycJ56eatgwDZTLgpQQwVVQnwgDe1+fr1NIdS6xkpXa2AGwsnMYvhkCk8N7RI7mKUd3IpC67Mdjb4/qKLB0gx7zG/suGXeeSq+AgYhmEcrQQEqiiVRRKoolUUSqKJVFFXeJcbLv3OGBcm6u4v93c2vt6n4Vlz1he7qoM75E8EwyIAYn/5UHGYvD8Nj72du8nIIvc3b536b+VXp6bqiGtGOU+8zsOarLMCLuyas44r2sxGOzlmZIUt4Ixqb7Afs2pyop+ocxshD3uva+TG21Nt/HXkk45zMHFtw0cM3G/2VfwqGOTxRskcvh8W4B8+t6aqHtqae8cgdJH2stLjlz0S0TTFL2mkMdlnzUbCscPOM34Ws3p/21pupa2voj1f7hcd+31QInGlqBi2OaZ+zl3YRAsLm1hy5X6Ux8Q2GJrqhwabZ577oXVGR5EQJCLT8NnlEYKBcgy3zXJ87VhQ9JUFI6VzH4sRva2/fzWnJR1M4YHNtbLVLi/ZmWORlQXANrXFwRuPnRqPp6FzcNQcLxrwQ6jouQG8Qu1RsKCiPFMror28WU6EfqKPUETyx1FK5rnNvlfUH7HwQogYmOimBAdbO2hH3XE8iLH3MRMhZgWa1ttgBV4Y5pJ/iqgBgaCAL311JKrI6NkfUxHESczbyARLE92kYjPdv3Y8anRrnW6msin6+ed04xNx/K4ZtsNnDmn5erjiEZscOo0PgVz2b7XTYNyYyTGT7pPK+nrp+xWvUdGGS0jHYZNzbI949dQkYa7qzhIu3biFq3C+02E4gq5rJKvu32Vjz+YBselYtQ0YwypbhcNDt4H0K14ZA5pdEbjfiiWBx8uHbusRdkAuZyTbXYaj4b3oUU0lO7q5swP3IjmNeMTPJWJHBAINwdQa0wQRcJbRdV1RKoolUUSqKKv9oOJuXGGhzLK4BDbAD/sDWZWVLsXw8WTjvsmIoxbG7RQ+L8Yw/DISTlMzgEgfiPU+V76edGii6s9XC28h1/J4D2EOSQWxvNmj3YLKMdiZMURiJVM7yNZVB8KDz/fKiOlMMj4BJ1eEXc4jtOPIcBwS+HrWtkLcV8gL5Dv5odjImw8rZS8cTG2YC/Ll9aapZYukKZpeGvkaL2KXmY+lmOElrDupGC4fJi8sMAcrmzF31JNraeQF/wCtVMoo5TJJYyEWDG7DXM+vldWEZqGBjL4Qblx4q88M7A4YHNN3ztzAjc/NmFvpSIrKlwwvcW8mtI+tk58LC03AvzJurOvCoY1yQQBJCPB3oUgkcgC3P0oD4WZ4W9s6F2d/M3R2uO5y5KJIuMISS6zRIwYoLLYruGFtCP6Uq4VRAkuHNGdtNOPcijq826FccISNmmm7xgzsxVFZAcpJN2z6a6fKq0rWOc+XFYknLK9tc75KSEgBtk9w/DQyAviu7RGH3asVDEfmuoXT4UWGOJ4xz2AOl7X77i32XHucMmeKDcY7AYKW5gnjVumZf1H9RWjFUyxf6UwcODjf66pOSmjk+dljxGSzvtJ2YnwjfeC4Oubr5/5rZouko5SInNwO4bHuO6y6mifGMYOIcfyhEbJkYEEubZTfQdb069sxlaWkYc7jc8Eq0x4HBwz29U9w6Ga+eJWOXmP08/SgV0tJh6qpcLHY+/qi0zJ744QclqnYntSmKT7Lih0AuTcEHQdbX+W1ednp/hyIJTijd8rvQ+h3W3BP1oL25OGoVt4FjHjkOFmN33TKPCFtt1odJK+OQ08uZ1FtLIsrQ4Y26Kw1ppdKoolUUQ7jvEu4jzAZnJAVb2Jv05m3lStXUdTHcC52CJEzG6yr0+KHDMC0rEtI2oDC1mIGm5oFHTPijDGm73Hfbj5a81aeVpu46BZRiO9xB76bxyTXy3vlQc2J/T92bNTHTSOijdYMzccsT3HRo95ZDJJdU+Zoe8ZuyHBo4odw2aSHxAZkclLA+8fL+9P18FPW/pk4XtAde3y9+3glaaSWn7QF2k2tx7lauzXYwOO9xLiOIHTMdB1CgnxHb/NZc/Sjpb9SQxmhfld3cn4aAMzkFzs3YLS+FqsS5cHhidLd5J4AfmLkeQAFLxHD/oR3v+45X9SmnD+s+AUybDSWL4jEZFG4j8A/5j4j8LUV0clsU0lhyy+uv2VQ5ujGoVI9rCGPuw+3KSQc2LHVEHMnXpak3G2UTbX/APkeZOrRz18UUf7je3kPyovEsezd7FCO8kmyXKA2tkFz8drmgzzudijizc62nC2ZV2MAs52QCj8Zwg7hM693LEoW+hVwOWYaBvI/WhVcIMLcQs5vkfHj3/yrRuOI2zBR3E4gs4MRN2RXyDexG4VvC46gZSOtaUjyXXjOovb+DkfoeaXAsO17/C5gxqsCXgjlA3aNASP5o2GZfrVWTNd8zA4cQM/FpzH1XSwjQ298VL7jCYqIxLkK6+FbAr105Uw0U87MLLZcMiD6IZxsN3LNO2fs3MKmWDxKNwBb5jl6j6U1BXT0ptOcbOO47+ISk9FHKLxCzuGxVNxefuYihIVAQwFxla+t6Ypup+LlbMAXOsW33bbZLTdZ1DDHoNeR5qM3FG7xJALMoAJ/N6+opsdGR9Q+ncbtJNh/T3dxzQDWO6xso1GvPvW4cIx0XEcKt7mWMBt7EkA216E6Hoa82+LrwYZR22fW2h7it1jwLPZ8rke4LxAyKVkKiZffVTt0pqlnMjcL7YhqAqSMwm40RKmkNKooqvh0+1YoyOo7uA2RlOjEEHU8+ulZDG/FVBe4dlmh4ponq47DUrNPaH2qTF4lY9RBGSDbc9TW3SwyvjdUs+YjsA8OP/ll4LKqZmdYIXfKDn75KsR4iTDOUPjQ7qdmB5jpcUR9PB0nC2ZvZeN9wRseNigtlko5Cw5t4bEK5dg+z5xkolcZYkAyqPwr/c9fWsmZgJNIx195Hbk8FowZ2ncLbNHAcVfxjI4ZXy4YFUYRhlILXy3FgdhboaW61kMhtHkDa410v5eKawlzRdykx8flZwiYcXbNbNLb3QpN7KfzDnRW1sr3YWx63/dwty5qphaBcu+ii4eGaR2eTundLkAlyqeiBdT53vQWMle8uksSO+w7hbXxViWgWGi9bg8xvmlzGYjM3dHYfgJzjKvkBXfhJTfE6+LXs7cNcgp1rdhpzUbijSxhy4UqobWNSviIypmG+UC9jqKFUGSMEutYX0Fs9BfkNtVZmF1gPfFdyEhisbIEvH4iSQWVcrKFAJkFrXttarEnFZhFss+JAsRb92Vu5cFrXOvvyUvFcNlZMveR3Xxoe6ZO7/lIP0o0lPK5tsQyzGRFu78KrXtBvb6pjFiRgpYQ98FusqTZGt1sV1HUbelDkxute2K18QdY+VtPorNwjS9uFlD4jBO5j70QZmFw6g5t1F8wt+YbdKBMyZxbjw3O41238VdhYL2uvcBxDGJkUlZhIbBW39wNa/oed6kM9UzC0kOB4911xzIzc6WWfdu+BtHIZlikiRrZ0O3wI0IrX6Lq8L/h5G4f6Cc7E6gH7eSza6ny61hv/VbfmhvDHw5VnWMKEPiz+I2sbW5XJ5ULpBte17YXyEl+mHsi+V772AVqV1MWl7WWDdb55bWTfZXtA2GxIdPCjN7t9Bf92P8AitWvonugbIDeRg148R4/dJUlUGylpFmu24cFsGKmWKSPFxsEhlsJABck6nb+3SvOyPbE9tSw2Y7XittoLgYzqFbEYEAjY1sg3FwlEL7TY1ooGK2LEhQDzvpoOZpSvmMUJLddPNFhYHPzVX7TYocP4YVW6yyi1ib2JADf0HxqtFSBrWU41dr3fu/Hiq1M9g6Thp6LJO9EKhZcMCTrmYnWtXq3Vby+nqbDgAMlm4xA0NlhueJ3XT4oYl4oxGECnkb6dNtNBQmUrujIpqh0mIkcLZ+ef0VjMKx8cQbYD7L6B7NcPEGHRbWJGZvU/wBhYfCkqKHqoRfU5nvK0pXYnZaIJ3oZpmUgg4gWI2/h1nlwcXlpuMXoj2IAB4eqbeQq2ZTYhcQQehyRVwuLe0NQH/Zq7a4seXqpnDMSxxIUu5AZ1sWNiLGx6XzK21GgkcZ7Encfz5gqj2jBeyOTRi6jqxI0fTTXUHQ6m19PKn3NFwPygAoBxVAYZMrkop2Zi3I8/eQ+TXGtZtQAYXBpyHE3+uo8bhMMycLhM8GnAhiRRYne8vdhiem7HbkAKpSyBsLGtGZ/3Yb/AHP2C7ILuJP2urL3qnNZ73OUWcHUbgX2Pl5Vq4m52PLXdLWPBcYjEWzEHayC7qAzHz1IYefyrj32vY8tRr+V0BCeKH72PW9gQdSf9SLyFJVB/Ub73ais+U++KHLKy/ZmVC5D+6DYn7lNqVxOaYy0XN9P/EIlgcQPvMqyLNDi42TcHRlIsynzB2NaofFVMLfpuPwliHRm6xDtN2dlw+IOFUgI5zi+gNunlsbUeGrZE0z1AJfGLXG4Oh8dCkpqdznCKI2a7PxGoQHGLAiZUJke+r7AeQHOtKldWSy9ZKAxn9Op7ydknMKeNmBhxO47eC1vsBiPteAkhYi4FwWF7E3B+RF/91eefTYXTUu2o7j+FtRS4mMl8/BWrsjju9w4u5dlNmJHxA89La1fo2brYBc3I1VqhmF+ii8fiM2JghyhkHjbXUcteg29aDWM66ojiIuBmVaI4WFyovtjxIkxEMOdVCqSxPI8vnf6VrUry2SSVrS4tAFhzzPos6rAc1kZNr3OfLT1VLjbERLmuJYueuZf7iqvb0fVyBljHJtlhd/Ko01UDcV8TO+4Vo9l/DlMjYmRSQDdVVb6kmwA8zf4LQukpwZmwZlsYBO5LtvLX/CNQxHAZd3fQbrVDgpJ9Z/BHyiU7/ztz/lGnrQOpfNnLkP6fyfTTvTWIM+XXigzoA8wUAATgADYfdUk4AOeBpiH/qjA3Avw9V7hkVpkD+6ROG9MkV6tG1rngO07X2ao4kNNuXqiSQxxSAtsAcrNLIx1/wCEiw+BphrI4pLnwu4n6H8oZLnNy+wU1U1jAAy2ze897/LUeR+VMAG7QNNdT781S+qGcUfvYJCbaG++cA2OxFmT1I59KTqD1sLifz/IRGDC8IX2abSNVtc6kBgp+IRWY/7iPSlaA9lrW/e32BPmR3Is2pJVo74m9r6eNdT4h0N18Ivy1rWxE3t3jn9MkrZeRqQQLnm++/kbJt571wAg2vz95fyulCeJEmSEtuQTz0vJF1AP0pOckvYT7zais0NveRQ5cSIxhna+VX1sL/6KUr1gjMb3aA/2hEwl2ID3mrNNg4pwsimzW8MiHX58x5GtZ0UcwD2nPYhLBzmZHyVF9quElEEcrZS0L+F10zA9RytbqQc1SFrjM1k2YcC023uL6bWshT/6ZczVtj5LL24a8jF1QRoxuMzCwvWk3pKGmYIXvxvGXZBJy5LONHJM4yBuFp4lXD2V8TEGJaIsCpNrjbX/ACB8zSPSD8M0NSRYPGEg6jcX+qdoR2Xw3vbMeq0fgz93i54S4s3jVVWwF9/Q2t60hSuMdS+InXMCyekGKMOsvcAitjp3MZBQWz5rg6Dlbe3nUhAdVveW6b3yXHEiIC+qxbH4iPEYyaSd7C+g6npfoDWkx1XFQsNMy7n5k8L5+KzndRJUu611g3IeCi8WkfJ4Xj7u9ssZ/XmaL0bHF113sd1n9Th9joO4IdY9/V9lwwcB7uts9nPDu5wg01b9ALfrc/Gs+iJkxzn95J8NloyDAGx8AiePxbyMYYDZh/Ek5R+Q6senKuzSve4xQ67nh/K61oAxOQKLDCMyot7LONzc/wAK+vxrPETY8TG7OH/qjlxdYnh6p7BsRPGRuO+6/lh6a/KixG0jSP8Ad/auO+U+HqjEkjKbm+c8gZCn0TSnCXNNzr/5W+yCADlt4KS9wCfyrbdt+fI39bE0Q3AvwHP34qqDcQ8eHOzWbe5ky6HnZXX1sbelIzWfDx+v4I97IzMn+x/CgdlEZhGL3AN7DOQPXLlUH+YsaW6OBcG56d/pYedyiTkAlWWOM5YwSfeudHHXqxI+JIrWANm348/z97pYnM/wunUZhfZm11fce7a2gHXYV06579/guITxY/exXsDY3te1+9iva4BpKo/1Ge92o0fyn3sUKbFCJcPIQSFa9h/7KUm6URdW8i9j/aEXDixD3qp8EndocTAAqa97AToCNyp2B+h0phh6thqIch+5v495oZGI4Ha7Fe9qmTF8PlMZzC1/MEcj0NNvqWPiE7Dk0g+Rz+iD1RuWHcELC8Bge+sGmAOwU3J06CtitrTR4nRw3GpOQHidfosinpuvsHSW4DUqTh41hmhaNiyyaXOm5sfTlSc731tLPHO0NczhnoLj1TEbW008bozcO/wtpjxF5sJMZFQyR5SuXVz625m2/Sshsl5YpC62IaW1WqW2a5ttF32ZjucW3dlCzkEE36m3qCfrXaEX652GxJUmPyi6wl8RGskueLOS5sc1ranyr0UcE8tPCYZcAwj9t75DmFhvliZLIHsxZne25Tn2eN+6dFKBpMpUm/Mag0P4ieITQzODi1uIEC3HUZq3VRP6uRgsC6xF78FvXC3ZoIoojl8AzyfluL2Xqx+lY0Bc6FkceWQueHdz+y13gB5c5FFWLDxHZEUXJP1J6k04BHBHwAQ+093NVaDE953r5SuacGx3A7vS/wANfjWO2QyBz7Wu70TRbhsOXqncMpM0YFv9bcE/hh5Ag/WjRgmRtv8Ad/aqu+U+HqjUq2yiTMSNLp3oFvgTc+tOuysH/TF/KCOXoncTnIK211YkF1FuViL6+VWfiPZ/I+q4LaoVj1vECbvqRkcFrabqSFkv5gH0pSYXjuc+Rz8tHeV0Vnze/wDCHdm5WVI3KnKL2vz32LOqgegNKULnNY1xGXviQB4AokwBJCtKrbLsQovZRvfmPFt861wLW5e+KVXMqG2Q33BYjOu/5bE/K9ccDbCfHUeS6DugnGcUXkJTJaG6uzEqoJdSBtcnw8utIVMhfJdtuzqTkNRbv0Ro22bnuhUTs4iRW7uRJGGY6gWiWx1A0IU0m0ufha04XAn/ANR+EUgC5OYt6qfAsgyZY3KywoSFANnS2VtbDUAb7imWY8i1ps5o8CNNclQ2zudCueHYC0eIKkK0eYNl1VwUuVPUqSQDyqsEFmSYTYi9+ByvY9x3Ue/tNvusR4dh5e8Jj0ZDqx2G41J+NetrZ6YQBs2jthqe4DNedpoputvHq3fYJ4pIskCPaysMpGxuwvrzoDX08sM8sV7kG4OosDbLZFLZWSRMfoDl4lbP32SPAHOii+uZbncbaadOW4rzOMsjpzcBb1rufkp/ZKIL9pPdun3h9432vptuL/UUfo5gb1pwkZ7oc5vhzWFzY8xPIoVDdybst62qegZVU8MjnOFmgZGyx5al0EsjQAcycxdNx45pZos1gA62CiwFyKYkoYqallwXJLTck3JyKG2pfNNHi0BGQ7wvojs7KPssRJsAmpPlWRRO/wC2YTwWxMP1Co8MZxbiRhaBDeNT+M/nPl0FCaDVOxu+QaDjzPLgrE9WLDVDZf4k/wD8gf8A1Us/53/8v7UQaDu9UsJfv47b/fW0v+GHkCL/ADrsX+o23+7+1R3ynw9UY7gnI2t82t0k6727zwj1vTuEmx9D+ckG4zH4/C9xEZPeXF1B0Hdvuedw/iHoBUe0nFfTuOvnmoDoh2LDd3lZRlvbQm97bBJhr6BqVlxFmFwy97OGfmERtsVx78kL7PQ2RCyhQxsGyR3Ou+aRrn0UUnQtsxpcLX5D7k38gizG5NvX0VskGcMFAvfKbBGsPMdPI61sntA27tj77koMtVD4yXWNshyXZUvYiy3AuCGsN73+FAqcQYcOV8vDzV47E5oPi8czL3MEKLE1wrMTckMFzi2t8xGppKSZzh1UTAGnQnv1890ZrADicc0zwubCsB9qXLKACWcsc4I0N79CNKHTvpnACoFncTv4qzxIPk0RTGY2TFBo8IcqAeKQ3APRV/vTcs0lSCymNhx9AhNY2POTyU3gLxNCY0Tuyt1ePmpO9+t+tMUhjdEWNFrajh74qkuIOuTdYGyBxNEGVW70v4jYMNdL+W9ORyOi6ipc0ubgDchcg5Z256LOc0SdZCDY4r578lHxjiNIowwdkYubG4G1gD8KapWOqZpZi0ta4BovkTrc2+yDM4QsZGDcg37uS2GSYjDYI3RbSaZhfS+/p1+FeUdIRTwHIZ7+/eS9BbtvRbs1HkxGKQpluwbVrkglradDvfztTtC3DPKwi2d9e/8AygzG7Gm6wfjaGPFSAgEq+x2NrV6To1uOhYy9srd2ywaw4apzrb3UQ4n7zvAoHiDWG2hvamhT/wDb9SXE5WudUEzfq9YBbO9lvfZVlxWFjW/3ae+v5+a+i66jntXkKSMyRCF+WE2I4ken3XpJHgOxt30Vi4jjFhjLkXtoqjcnko9a0JpRCwuPl9ggsaXGyqmFD/e95bP34zW2uYzp8NvhWOwPs7rNcWfkmnWyw6W9U9gsrYiLQNlMxsNdQsVvjRYsLpW72xf2qrrhh8PVFWwoEokKBr+LSHxD/dm3+FNdSBJjIH/xz87oWLs2v9U5iUOQDKpL3LDu21OnRrg/OrvacNra65H8rgOf8qNizkhAsFDGxF9PTLKBe/5bjbehSHDEBpf3o77Zd6u3N3v0QbswRlXYEak/dggA6+9diB5ACs/o+2AffLQd9yfojT6/5VlBVgykqSxDZQUbw6eKxA09b1rjC4EHfuOXFK5jNNcewgaCUZSb66KTcgaHQ9ef0odXEHRPFvorROIcEOj4PIRG8JjyZQVz3uASrAEj3gCNPWlm0khDXRkWtv4G3OyIZW5hyaxuCXDopnnOnupGoBPhCn3r30A10ocsTadoM0ncAByG9+HJda4vPZao/D+MjDGwSZYrjMkgvkzXsynoddCPShQ1YpzYNcG7g7X3H48lZ8Rk3F0V7SooiOKjfKyp7w2dTyP6g8q0KuPE3rojZ2nfdBjdY4XaLCcFHFMJGkVwRdyynQDprzrVqn1NGY44C0g2aGnXLfuWVC2GfG6QEHMkj7JLw9O+iVCzKwDHMOW/6Co7pCYUc0kwALbjI7/5K4KWPr42xm4Oea2nExWfAwXTwgMysPT/APVvMVgSMs+CHLLPP33raBye5SSoj4jpGfvV1cnTbW3LkBai2Eddk35hr+Poq/NDrosx9o/Az/4iQCB3oLC/M7kfWtWmrW0kUuIXDSD4O387rNqaYzSssbXH2VdwXCrqb+IvGShF9Cp1B86vV9KYJBbIMcA4ZZtdoQhwUQLc88QuORGy0/2N4oGF1vsF09CwP6ilHtMdfMDvYpyF2KmYRtcKyYmZpM2IFssfhgB2LE2Mh/QfHrSj3ukvMNB8vfx/CZADexx1/CdXsxGSTJJJJmOZgWsCbWvZQOVXHRzCSXuLr/fwXOvOwsoeJ4VA0rIirEIkzNIu4JvYdCLA3BoElNC6QtaMOEXJHFXbI8Nuc7qK+MzWkkMRj0HerCW16MMwKHysRQHS4v1H2w/1Yb+edwrhtshe/C/u6MvCWgAC6X1BhNz55c4I+dPlhdEAB/8AU/a4sgXs7+U3OCsBB0uw6py2tIWX4EgelcfdsVj+PvcLozd79EB4HiikQsbWvpnVL69FRmPqSKzKSUsiFvuB9gT9kxK27lYeFYNpIldppPGL2BFhfkLgk/GtSnic+MOLzn3eo+6Xe4B1raJudZ1lyLJHIxS9nQqct7e8un0FVcJhJha4E23BBt3hdGAtuRZBZFxSBRAGRGJACOrrbTVb6/m08qQcKptupyB4EEeF/HJGHVn5lFxHDpLqxWfvcxJkKM2yjLt/xX+FAfTvuHEOxX1sTtl9VcPGmVla+GlpGaaWPux3YTK3O1yxI6a2F/OtmAukJlkbbK2f1Sj7NGFpus77U8fy4BoUUjvJWyfyk6AfX5UDokidwjtZrSXcrDMfX7LlcTGwu3OXif4VBi4nJH4HW6AZTGRb9nzrek6Np6kGaF1nk3Dxn7HJZLKyWE9XIOyBa2isfs9wRxeMzMBYWFhsFGpA+AA+NIdJQBjYaNmYJLnc7ce8lN0Mhe587u4e+S1eCTvcc9hGyxKBe3iBN9j63pNrutrDoQ0eN08RhiHNNdtIbLFMAzGJ72G1rgknmPdAv51TpRlmtlAJwn39l2mOZbxQj2o8MMmGTEoLSQ2a3kdxp0/qafAa5wLtHDCe52nkUrJfCcOrcx4fwsmPE55jkhXICb2Tz5k/10pgdG0VGzrap2I8XctgPTNJmsqKh2CEWHL8or2N4j9jxXdsQyNowBuNRZh62+oFC6QIqIG1rGkYbggjVp1/IRaM9TKadx1+hWv8czSoY4DYRKkmgvm3KBf+Un4AVnVeKVpZD+0A9/ADy+y0IrNN3b5flClnnYsUxTnLIEByix8Oa5HrpSmOc3LZb2NtBwui2YNWprFYq91nyoZDYyJezFcp+8XpqNRrVZJf2y2GLcaG1tR6qzW7t22/CL4ljdYoos9gvfgWIKkaLmbVrXuPIU7ITkyNt9MXC3C515ILf6nHuTGPZsN904zxObo5UMQQPda5F9LWa+w+Qpiaf9N2bTobX8DmPAqzbSdoahdHicfdhM2U301yDzF7uh/lNhXfiWYMF7Hy/wD0PBc6s3v79CgvCJmyCND4mbKBnKam+tk1NhzY8tBSFM52AMZvzt9s/M+CPIBe5VgTESYJI0kyypYgZfCy2FzubMPiK0w+Sja1j+0OWRy79foly1spJGRUYcXjOI75ZlVWQKVkRgbC+x23oXxUZm61rwARbMH6K3VuwYSFCiwN8gULOAsagqQQlic/MFb3BzDpQGw4sOGzsgO7juCO9XL7XvlqpuEw0gk++fJEWn/HlIzMLXObnbS22tMRxvbJ+obN7W9tTluqOc0jsjPJQ1xqCBMKHUO9+9kBuFGpJvzYjpS/XNbC2mBFzqdhx7yr4CXGS3cs07T8RGMxISNhHHF4Y7np/W+vrevQUoFHSmdzCcQHZA0bna/fqf4WPO74icRtcBbfny9FHx+MEKmJw0zfmkFgPTmfnStHRurJBURERt4NNye/QDy8EWoqBAzqngvPEjLw3Ku3sgw4jilmY2ULcn1/wv1q9ZMHVsjycmNA9VekjLado3cbq8dkMzQmR2VmkYnMAAbDSxsBfW/zpbo3E6LrHm5KZqLB2EbItjsKJY2ja4DCxtvTk0YlYWHdCa7CbhV3s6ve4aTCyrkIBWzbkHmVPQn0rNoCXwGFwwkefejzAB+IZgrHWjxGGxBwoA8DnQ21Hmelq06mGjqIHVdRk61jyI4Dv+izYn1EMogj0vfvCh8XhgjJEZYyZrgg6J5fvpTHRc1bUtDpwAy1ubuaDWMp4SRGSXX8AtH7A9oWnCojIs6Lls97Mp1tprdTqPUismaklpJgxhyPyk6EcDzbtxC0oKhk8eI67/nxRuXheIWQw3jlMhMuZiVNwAp2Om9JOp52yGIkOv2rnLkmhIwtxaWyULinDJF8DpEDkZ7hmNgtr7nc6UvUU8g7DmjQnU7K7JGnMFG+zmNljh7t0LOEDxC/vqeVzzGnwIrQoZZY4sDxc2uOY4eCDM1pdcHvXKYeRu8gkcFzaVct7RsT7pN72J0HxrgZIcUL3ZnMa5Hhf7eKhc0WcBlp3oTJw+aZgHVCyHxRmRg5HkWvp5iknU8szgHAEjUXN0YPa0Zb72UiTgU7kGGL7MAQSDLmuRsRpoRr86IaKd+cbMHjfuVRMwfMb+Ck8YgxDxLFOkTszAIysQwPW1tQBvRalk74xHK0EnQ3zv71VYywOLmkoPLhZV7xZEVjEoZszubjqNbUk6KVmJr2g4RfMnTiEUOabEHVED2YlP8ApYf4M9Nf9OkP7W+ZQ+vbxK84bwEDEiOWOMAIWsCxzcufQ1yCiHxAZI0WtfvXXzdi7SmvaXxKPD4XuIlUPIRYKALdPif6GtQwxSSNgsMPzO5Ace/TzSb5HMYX76DvKx6GOEju5LxSAkZ9wfJhyrYlkq2P6+Gz2H9uh7wd1ksbA4dXJ2XDfbxXYw0zuMOXzAG+huB5/I7edDNTSwwmuayxItpYnl5q/VTySCmLrgeIC2KLBtBBDg4m7uaTxNcaWsdCdeg+Vebf1ga2IOtI83PitxobfFbsjIK6YeIIoUAAAbAWHyrZY0NaAEqTc3TlWXFX+NQGGZcTGgYnwyFmsFXTX/NZtUwxSidgvsc9AmIzibgJQD2k9lhi4hicOfvEW+n4l/xT8U4iPWjNh1H2I7vqO4JSeEyDDo4afhZPHwyPL3jORGvvL+LN+Xyo7+k5y/4djBjPyn9uHZ38cUo2jiDetc7sjUb34KMOJlZhLEBGRawXyp5tAHU3UTOLue9+I4W2SxqiJusjGHktUwHan7dHEVYRzx5jm5k20UfzH4Gw9K8p0gyeN7Y35OF7O/q5Dmdwt+lkjkaXN0Oo4e+KJcXxjTNoUkz2EcZS9wR4rNe6sCNR6UvUyulOVnX0FvPPYg6+CNG0N5cVMixUphLNGUOGClHYEZtLMpBAOu1x5UdsshixFtsFrE3z4hULW4rA6pjFRKyHEQe7oTqSc5a95PKPcUORrXN6+LT1J1d/x2Vmkg4Hexy717jsflWNH7uc5c/3mpNyAFRlGpOpvbpXZZ8LWsfZ+V8/oAQo1lySMkRwYjk7zIJwI8w/jGxIJFtGJF7cxTMYjkxYQ7K/7jt3HLyQ3Xba9s+SG4PGeJJEiN7+KxdmZTbKQWFyt8ym1tQNbUrHL2mva3v1JttmRci9x372RHNyIJRLAD7VLNJayd33XW5OrWPO216bh/7iR77ZWt+fJCd+m0De90S7PzFsPHf3lGVvVdD+lNUby6Ft9Rl5ZIcos8qv9ue0kOFaJ8wMqE+AcwRqD/0mqyRPmmaIM3N14AHj7uqmVkTCZND5+CyPF8RXGSmXESlTm922lvXl/im3Q1VExwp48bnauvnfu4DYXSIkhqXAyuwgaDl3803x+AMFlBXOxtlQ3zdCP0NU6FndGXUxBwtF7uFrcQfuFbpGIPDZRbEcrDO/BaN7O+zS4eJsVKL2Fx5kcx5DYeetKy1Jqnmpk+Rvyj18dk5DAIG9W35jqfRWjs1G0rvimYlXuEVhcqL9eXw3vQKFpleagnI6DgjzENAjVjrUSyVRRNYnDrIpRxdWFiKo9jXtLXaFdBINwq/hsY2FmEEljG9zG2wQa+E3GvLnWayZ1NKIX/KdOQ4JgtEjcY1Cz72l9n3wztNCPupRZgBcD/trY9K0KOOJsjYpdAbsOlju31A3z4JGrL8JkZuLO9Cs4RbkDqbV6V7sLS47LEaMRAT0itFIQG8SndTS7DHVwAub2XDQhFcHwS2BzG4Vu4P2paQqrkrJrZgTrcAH0NhvzryXS3Q8lO0zQuu0c8x+e/XvW7RdINmPVvFj9CjfZbj+KlIw05Dxu4XMTckBwD52NdrOqaGsicSHFtwbm189e7Y+itTukdcvAyvYjllotJ4hwgMxkjdoZObLs38y7GmJqUE42HC7iN+8brrJLDCRcIPgFxMkaTGOGQtlYalG8JOXUaUlEKiRglLWm9uRy0RndW0ltyF3wvFSI0ixYVswPiUzCwJud8t67TyyMc5rIs9+1ln4Lj2tIBLvoox4dIskcbBYY5iVIjYsxABOXMdhvoKF8PI17WO7LXZZG5y2vwVsbSCRmQq/2647i8O5iwoEcUQHu7+taNMaczdRI4t2aBkDpvrvy8dlKgzBmNgvuVXsL2zmwauqv3kjjUnqdc3rrpb41akoJZnGSL9Njr8zlllz1uT5ZZjmrGxNwP7Th4exwVQLviJbu4zNe7MdK3yI6KDsNJA2GZP5WSMdTL2nZnjoolOJZXP2d9mDiJe8cWiTUny6+Xl8Tyrz/StUJXfCsOX7zwHDvP0C1+j6ct/WcO78rUJYxjZFjQWw8VirrzIA01/tWK9orHhjfkbuOPBaoPVC51KtQFbKVXtRRKoolUUUXiWASeMxvfKbbG21CnhbMwsdorMeWG4VdixJjthcYoKP4Y2FrWGmpvpy+dZbZDHanqhcHQ7eKZLQ7txrP+3Hs/aG8sHijOun70/Q+VbFLXvprMnOJmztx/y/Pmsypomy9qIWPD8fhZ6RbQ16IEEXCxiCDYorwTwCWbmi2X+ZtB+/OsXpb9Z8VLs43P8Axbr5rRoOw183AZd5RLBTzK4SGQJ3KDMTtm5/HX6VmzNpsHxE0ZJkd2bZG23DYX8U5G6XF1UbgA0Z30vuiLds+IQLdpBIjaZgbj08jTEFPT1BMcb3scNQdfr6KktRNCA5zWuHEIzwn2nSRRpG2GNgLLa+oHyv8BVW0ksLMEcjHBuWZt56q/xbXG72OBPj+Ez/AOprBpTDES8pB22sALD9dq5H0dVML3yOawHU6225BcdXxOAaxpcVWcVxrHYiQF3ZbgnXYAbnXYelHfT9Hxxl7/1CLDW5udANs0ETVcjw0dkHwyG/FRVxoWaMmdpRchrggC+nW1tfpXHUTpKSRogEZtlY3OWfDJQVAZOwmQuG+wTOOw5ysrjxw2AP5kJsPlpr50xRztMjZIz2Jb5cHDXzzuOIvuhVERwFrx2mfUfwh0EDOwVQSTyFas00cLC+Q2ASMcbpHYWC5Wi9jvZ7mHfYkhYxrrtbyv8AqfrXnJ+kJasfpnBHx3PdwH1WzBRMh+ftO4bD8q5gnEE4bC2hiTdwTZxoOQ9eetqyLmoJgp+y0b8fffmtGwjGN+ZVrwWDSJckahV6CtmKJkTcLBYJVzi43KfoiqlUUSqKJVFEqiij4/CLLG0b3ytvahyxNlYWO0Ks1xabhV13xGEJUp32HJyqB+BR18J5delZZdPSGxbiZtyCYAZLnexQLjHYbDYz73DOovfTUHTex/oRTNNLJEMVI8Yf6Tp4bhAmhjkymbnxGqiP2BbD4R2uCy+ILvr1J8tOXKhVLaiV/wARO62gIH9N+1n3K0TI42dXGL758dlnPD5EEcsbPkkcgEsDbTkfretqujmNTFOxmJjAcgRfPfh3LLpnxiJ8bnYXO48lJwmEXIYRIHaVlJy7KBufX/FKVNVL1vxjoy1sYOupJ0HcjwwMwdQH3LiNNAApeMxQZS8L5mhbMAARZdAR5jS96RpaUxPEVSyzZRYm97u1B5FMzTB7S+F1yw3020I5pmZFjV8Sh/iDwDoW975UxFJJUvZ0fKPkPaPEN+Xz3QntZC11Uz9wy5E6qKcURHh2VwrDMh52FxuOm9O/CB9RUskZiacLh3gHQ8Uv15bFE5rrEXHgu8Vi8yNHn75mIyhUsF8xQ6ekEUzZ8HVNbe5Lrl3f3K0s+NhjxYydLDIK/wDZDsecThyZzl8OQEAG/r1A0251lthE1Q+aBxa2928L7my0ASyIMlFzax7uCK8M7JYPh/jmcNmNgMp389ST6bUSqddwkrH3toLZeS5DGGAthbbiiSQ4jGMGcGCFTlMZLAsOfIeQoAZPWODn9lgytnmjXZELDM8VZcHhViQIgsq7CtWKNsbQxugSznFxuU9RFVKoolUUSqKJVFEqiiVRReEVFEBx3ZlLiSA91IoOW21+p0PU1my9HMvji7LhpwTDZzo7MJg8UxGHBGITPGqC7r+Ik252HlQzUz04tM27QNRuu9Wx/wAhzQqfgXDMSS4IQ6XGg97b3h+lSJ8BH6MpYOANhnyPouPY797AfBKf2cYJwQj6g2J8JselhbXyvTbRM3/TndfmQfoguZGfmjH2Qqf2Sr+CQf8AUP70b4jpAfvae9qF8LTf0keKgy+yR76Pf/cP6rV/+odID9rD5qnwFNxP0RjhnsygiIMzra/zPq2nwtS8j6uX/Wlwjg3L66o7IYGfIy555opiYeG4f8GezZSASbHXcEjoazZhQxG7hiN7HO/ndNs65wsMlPlxOKlV0gj7ju3ABbZl8W2luQOnI0w6SpkDmxNw2O+4z5KgbG0guN7qXguzkKMzsO8ZmzeKxsdTp8T+lGi6PiY4uOZJvmqOncRYZIxTyClUUSqKJVFEqiiVRRKoolUUSqKJVFEqiiVRRQsVwmCS+eNSSQSbbkbXpeSlhk+ZoV2yOboVAm7L4c5tGGZw5s3PX6an50u/o2Ag5am+qIKh4Qzi3CVRLq8gL4gEnN1NunK9J1VK1jLtJzcN0WOQk5jZQcThbJiPvJNJ1HvfzeW+v0FLvi7EnaPzDf3x+yu12bctkZ/8rwu0mYyNd76t6+XnWh/02FznFxJueKD8Q4AWRrC8OijLFEALm7eZ/ZPzp6OnjjJLRqgue52pUqjKiVRRKoolUUSqKJVFEqi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388" name="AutoShape 4" descr="data:image/jpeg;base64,/9j/4AAQSkZJRgABAQAAAQABAAD/2wCEAAkGBxMTEhUUExQVFRUXGRwbGRgXGBseIBwiIBwZIB4fHyEdHiggHh8lHR0aIjEhJSosLi4uGCIzODMsNy0tLisBCgoKDg0OGxAQGzcmICY3NDg3NDgwMDUzNzQvNyw0LDQ0NDQ0NCwtNzQwNC8sNC00NCwsLCw0LCwvLCwsLCwsLP/AABEIAKQAoAMBEQACEQEDEQH/xAAcAAABBQEBAQAAAAAAAAAAAAAFAAMEBgcCAQj/xABBEAACAQIEAwUFBgUCBAcAAAABAgMAEQQSITEFQVEGEyJhcQcygZGhFCNCUrHwM3LB0eFDgmKSovEVFhdzdLPi/8QAGgEAAgMBAQAAAAAAAAAAAAAAAwQAAgUBBv/EADwRAAEDAgQCCAUDAwMEAwAAAAEAAgMEERIhMUFRYQUTInGBkcHwFDKhsdEjQuFSwvEzYnIVJIKykqLS/9oADAMBAAIRAxEAPwDcaiiVRRKoolUUSqKJVFEMxfHIUIUNnYqWVV1va+lxpypWSsiYcN7nayK2JxzQyPiuMnF4YQishsznn5f0uKTbU1U4vGywI34ohjjZ8xXeK4dinBMuJESlACF5Nz6aehq0kFQ8Xkkwi23FRr4x8rbqBjYMMSwkxra5NAdAVFieYN/p50F0EUpIMpOmnJWD3Nt2V3HDhmIMeNb+L3mrfTl8zVjBE05SkZ3z9hcEjj+2+SnYThkwylMVmUSl253Bt4dz0Pl4qLHTS5Fktxe57ssvfFVdI3duy9E+Mhy51WZQHLFd9L2A+nKu46uK2IYhne30UtE7TJOYPtLGxCyK0TZM7Zth8dD9KtH0hG44XjCbXzXHQOGYzRmGVWUMpBUi4I5081wcA5uiCQQbFd1ZcSqKJVFEqiiVRRKoolUUSqKJVFEJ4nx6OIlQDJICLom+vP8AfWk561kRwjN3AaorIS7PQKEmBxEhz4mbu1Qt4U0DKd7m/wAr+dLiGeQ4p34QL5Dcc0TGxuTBdV/G9suH4EBIl751vY6aX38Vr0zSUpLB8Oy4G5yHnqfAWS89S1p/Ud4BB8T2+xk+sIjhSx1Y6nztqdKrUSCE4Znm/Bg48XOyz8FIy6QXjaLcXH0CpuP4zLiJLS4pjpo4uBfz1uBWg2kEUQmEGJ24cbm3LUX5JJ1QZH9WZLDiBYX57qBjcAIo/GPvWY212Uc/O5pmkrzVznqT+m0C+W525W3QJ6YQRdv5yfoPyoCwEqzaWW1/jtWi6ZrZBGdTf6apQRuLS4aD1RjgeNxILMk7RqlizEnToOvwrI6QjpInNHVXe7QNyPPMJ+kfO8E47NGt81Zl9oGNiQMJUnS9rlbEHod6VhgdI8xEujfa4Bs4EcjkSmZKjA3GLObyuPyjnCPaVBiAY8XGFzCxYfvr6elVqKOdgIlaHt4jXy18iVeGrieeycJ56eatgwDZTLgpQQwVVQnwgDe1+fr1NIdS6xkpXa2AGwsnMYvhkCk8N7RI7mKUd3IpC67Mdjb4/qKLB0gx7zG/suGXeeSq+AgYhmEcrQQEqiiVRRKoolUUSqKJVFFXeJcbLv3OGBcm6u4v93c2vt6n4Vlz1he7qoM75E8EwyIAYn/5UHGYvD8Nj72du8nIIvc3b536b+VXp6bqiGtGOU+8zsOarLMCLuyas44r2sxGOzlmZIUt4Ixqb7Afs2pyop+ocxshD3uva+TG21Nt/HXkk45zMHFtw0cM3G/2VfwqGOTxRskcvh8W4B8+t6aqHtqae8cgdJH2stLjlz0S0TTFL2mkMdlnzUbCscPOM34Ws3p/21pupa2voj1f7hcd+31QInGlqBi2OaZ+zl3YRAsLm1hy5X6Ux8Q2GJrqhwabZ577oXVGR5EQJCLT8NnlEYKBcgy3zXJ87VhQ9JUFI6VzH4sRva2/fzWnJR1M4YHNtbLVLi/ZmWORlQXANrXFwRuPnRqPp6FzcNQcLxrwQ6jouQG8Qu1RsKCiPFMror28WU6EfqKPUETyx1FK5rnNvlfUH7HwQogYmOimBAdbO2hH3XE8iLH3MRMhZgWa1ttgBV4Y5pJ/iqgBgaCAL311JKrI6NkfUxHESczbyARLE92kYjPdv3Y8anRrnW6msin6+ed04xNx/K4ZtsNnDmn5erjiEZscOo0PgVz2b7XTYNyYyTGT7pPK+nrp+xWvUdGGS0jHYZNzbI949dQkYa7qzhIu3biFq3C+02E4gq5rJKvu32Vjz+YBselYtQ0YwypbhcNDt4H0K14ZA5pdEbjfiiWBx8uHbusRdkAuZyTbXYaj4b3oUU0lO7q5swP3IjmNeMTPJWJHBAINwdQa0wQRcJbRdV1RKoolUUSqKKv9oOJuXGGhzLK4BDbAD/sDWZWVLsXw8WTjvsmIoxbG7RQ+L8Yw/DISTlMzgEgfiPU+V76edGii6s9XC28h1/J4D2EOSQWxvNmj3YLKMdiZMURiJVM7yNZVB8KDz/fKiOlMMj4BJ1eEXc4jtOPIcBwS+HrWtkLcV8gL5Dv5odjImw8rZS8cTG2YC/Ll9aapZYukKZpeGvkaL2KXmY+lmOElrDupGC4fJi8sMAcrmzF31JNraeQF/wCtVMoo5TJJYyEWDG7DXM+vldWEZqGBjL4Qblx4q88M7A4YHNN3ztzAjc/NmFvpSIrKlwwvcW8mtI+tk58LC03AvzJurOvCoY1yQQBJCPB3oUgkcgC3P0oD4WZ4W9s6F2d/M3R2uO5y5KJIuMISS6zRIwYoLLYruGFtCP6Uq4VRAkuHNGdtNOPcijq826FccISNmmm7xgzsxVFZAcpJN2z6a6fKq0rWOc+XFYknLK9tc75KSEgBtk9w/DQyAviu7RGH3asVDEfmuoXT4UWGOJ4xz2AOl7X77i32XHucMmeKDcY7AYKW5gnjVumZf1H9RWjFUyxf6UwcODjf66pOSmjk+dljxGSzvtJ2YnwjfeC4Oubr5/5rZouko5SInNwO4bHuO6y6mifGMYOIcfyhEbJkYEEubZTfQdb069sxlaWkYc7jc8Eq0x4HBwz29U9w6Ga+eJWOXmP08/SgV0tJh6qpcLHY+/qi0zJ744QclqnYntSmKT7Lih0AuTcEHQdbX+W1ednp/hyIJTijd8rvQ+h3W3BP1oL25OGoVt4FjHjkOFmN33TKPCFtt1odJK+OQ08uZ1FtLIsrQ4Y26Kw1ppdKoolUUQ7jvEu4jzAZnJAVb2Jv05m3lStXUdTHcC52CJEzG6yr0+KHDMC0rEtI2oDC1mIGm5oFHTPijDGm73Hfbj5a81aeVpu46BZRiO9xB76bxyTXy3vlQc2J/T92bNTHTSOijdYMzccsT3HRo95ZDJJdU+Zoe8ZuyHBo4odw2aSHxAZkclLA+8fL+9P18FPW/pk4XtAde3y9+3glaaSWn7QF2k2tx7lauzXYwOO9xLiOIHTMdB1CgnxHb/NZc/Sjpb9SQxmhfld3cn4aAMzkFzs3YLS+FqsS5cHhidLd5J4AfmLkeQAFLxHD/oR3v+45X9SmnD+s+AUybDSWL4jEZFG4j8A/5j4j8LUV0clsU0lhyy+uv2VQ5ujGoVI9rCGPuw+3KSQc2LHVEHMnXpak3G2UTbX/APkeZOrRz18UUf7je3kPyovEsezd7FCO8kmyXKA2tkFz8drmgzzudijizc62nC2ZV2MAs52QCj8Zwg7hM693LEoW+hVwOWYaBvI/WhVcIMLcQs5vkfHj3/yrRuOI2zBR3E4gs4MRN2RXyDexG4VvC46gZSOtaUjyXXjOovb+DkfoeaXAsO17/C5gxqsCXgjlA3aNASP5o2GZfrVWTNd8zA4cQM/FpzH1XSwjQ298VL7jCYqIxLkK6+FbAr105Uw0U87MLLZcMiD6IZxsN3LNO2fs3MKmWDxKNwBb5jl6j6U1BXT0ptOcbOO47+ISk9FHKLxCzuGxVNxefuYihIVAQwFxla+t6Ypup+LlbMAXOsW33bbZLTdZ1DDHoNeR5qM3FG7xJALMoAJ/N6+opsdGR9Q+ncbtJNh/T3dxzQDWO6xso1GvPvW4cIx0XEcKt7mWMBt7EkA216E6Hoa82+LrwYZR22fW2h7it1jwLPZ8rke4LxAyKVkKiZffVTt0pqlnMjcL7YhqAqSMwm40RKmkNKooqvh0+1YoyOo7uA2RlOjEEHU8+ulZDG/FVBe4dlmh4ponq47DUrNPaH2qTF4lY9RBGSDbc9TW3SwyvjdUs+YjsA8OP/ll4LKqZmdYIXfKDn75KsR4iTDOUPjQ7qdmB5jpcUR9PB0nC2ZvZeN9wRseNigtlko5Cw5t4bEK5dg+z5xkolcZYkAyqPwr/c9fWsmZgJNIx195Hbk8FowZ2ncLbNHAcVfxjI4ZXy4YFUYRhlILXy3FgdhboaW61kMhtHkDa410v5eKawlzRdykx8flZwiYcXbNbNLb3QpN7KfzDnRW1sr3YWx63/dwty5qphaBcu+ii4eGaR2eTundLkAlyqeiBdT53vQWMle8uksSO+w7hbXxViWgWGi9bg8xvmlzGYjM3dHYfgJzjKvkBXfhJTfE6+LXs7cNcgp1rdhpzUbijSxhy4UqobWNSviIypmG+UC9jqKFUGSMEutYX0Fs9BfkNtVZmF1gPfFdyEhisbIEvH4iSQWVcrKFAJkFrXttarEnFZhFss+JAsRb92Vu5cFrXOvvyUvFcNlZMveR3Xxoe6ZO7/lIP0o0lPK5tsQyzGRFu78KrXtBvb6pjFiRgpYQ98FusqTZGt1sV1HUbelDkxute2K18QdY+VtPorNwjS9uFlD4jBO5j70QZmFw6g5t1F8wt+YbdKBMyZxbjw3O41238VdhYL2uvcBxDGJkUlZhIbBW39wNa/oed6kM9UzC0kOB4911xzIzc6WWfdu+BtHIZlikiRrZ0O3wI0IrX6Lq8L/h5G4f6Cc7E6gH7eSza6ny61hv/VbfmhvDHw5VnWMKEPiz+I2sbW5XJ5ULpBte17YXyEl+mHsi+V772AVqV1MWl7WWDdb55bWTfZXtA2GxIdPCjN7t9Bf92P8AitWvonugbIDeRg148R4/dJUlUGylpFmu24cFsGKmWKSPFxsEhlsJABck6nb+3SvOyPbE9tSw2Y7XittoLgYzqFbEYEAjY1sg3FwlEL7TY1ooGK2LEhQDzvpoOZpSvmMUJLddPNFhYHPzVX7TYocP4YVW6yyi1ib2JADf0HxqtFSBrWU41dr3fu/Hiq1M9g6Thp6LJO9EKhZcMCTrmYnWtXq3Vby+nqbDgAMlm4xA0NlhueJ3XT4oYl4oxGECnkb6dNtNBQmUrujIpqh0mIkcLZ+ef0VjMKx8cQbYD7L6B7NcPEGHRbWJGZvU/wBhYfCkqKHqoRfU5nvK0pXYnZaIJ3oZpmUgg4gWI2/h1nlwcXlpuMXoj2IAB4eqbeQq2ZTYhcQQehyRVwuLe0NQH/Zq7a4seXqpnDMSxxIUu5AZ1sWNiLGx6XzK21GgkcZ7Encfz5gqj2jBeyOTRi6jqxI0fTTXUHQ6m19PKn3NFwPygAoBxVAYZMrkop2Zi3I8/eQ+TXGtZtQAYXBpyHE3+uo8bhMMycLhM8GnAhiRRYne8vdhiem7HbkAKpSyBsLGtGZ/3Yb/AHP2C7ILuJP2urL3qnNZ73OUWcHUbgX2Pl5Vq4m52PLXdLWPBcYjEWzEHayC7qAzHz1IYefyrj32vY8tRr+V0BCeKH72PW9gQdSf9SLyFJVB/Ub73ais+U++KHLKy/ZmVC5D+6DYn7lNqVxOaYy0XN9P/EIlgcQPvMqyLNDi42TcHRlIsynzB2NaofFVMLfpuPwliHRm6xDtN2dlw+IOFUgI5zi+gNunlsbUeGrZE0z1AJfGLXG4Oh8dCkpqdznCKI2a7PxGoQHGLAiZUJke+r7AeQHOtKldWSy9ZKAxn9Op7ydknMKeNmBhxO47eC1vsBiPteAkhYi4FwWF7E3B+RF/91eefTYXTUu2o7j+FtRS4mMl8/BWrsjju9w4u5dlNmJHxA89La1fo2brYBc3I1VqhmF+ii8fiM2JghyhkHjbXUcteg29aDWM66ojiIuBmVaI4WFyovtjxIkxEMOdVCqSxPI8vnf6VrUry2SSVrS4tAFhzzPos6rAc1kZNr3OfLT1VLjbERLmuJYueuZf7iqvb0fVyBljHJtlhd/Ko01UDcV8TO+4Vo9l/DlMjYmRSQDdVVb6kmwA8zf4LQukpwZmwZlsYBO5LtvLX/CNQxHAZd3fQbrVDgpJ9Z/BHyiU7/ztz/lGnrQOpfNnLkP6fyfTTvTWIM+XXigzoA8wUAATgADYfdUk4AOeBpiH/qjA3Avw9V7hkVpkD+6ROG9MkV6tG1rngO07X2ao4kNNuXqiSQxxSAtsAcrNLIx1/wCEiw+BphrI4pLnwu4n6H8oZLnNy+wU1U1jAAy2ze897/LUeR+VMAG7QNNdT781S+qGcUfvYJCbaG++cA2OxFmT1I59KTqD1sLifz/IRGDC8IX2abSNVtc6kBgp+IRWY/7iPSlaA9lrW/e32BPmR3Is2pJVo74m9r6eNdT4h0N18Ivy1rWxE3t3jn9MkrZeRqQQLnm++/kbJt571wAg2vz95fyulCeJEmSEtuQTz0vJF1AP0pOckvYT7zais0NveRQ5cSIxhna+VX1sL/6KUr1gjMb3aA/2hEwl2ID3mrNNg4pwsimzW8MiHX58x5GtZ0UcwD2nPYhLBzmZHyVF9quElEEcrZS0L+F10zA9RytbqQc1SFrjM1k2YcC023uL6bWshT/6ZczVtj5LL24a8jF1QRoxuMzCwvWk3pKGmYIXvxvGXZBJy5LONHJM4yBuFp4lXD2V8TEGJaIsCpNrjbX/ACB8zSPSD8M0NSRYPGEg6jcX+qdoR2Xw3vbMeq0fgz93i54S4s3jVVWwF9/Q2t60hSuMdS+InXMCyekGKMOsvcAitjp3MZBQWz5rg6Dlbe3nUhAdVveW6b3yXHEiIC+qxbH4iPEYyaSd7C+g6npfoDWkx1XFQsNMy7n5k8L5+KzndRJUu611g3IeCi8WkfJ4Xj7u9ssZ/XmaL0bHF113sd1n9Th9joO4IdY9/V9lwwcB7uts9nPDu5wg01b9ALfrc/Gs+iJkxzn95J8NloyDAGx8AiePxbyMYYDZh/Ek5R+Q6senKuzSve4xQ67nh/K61oAxOQKLDCMyot7LONzc/wAK+vxrPETY8TG7OH/qjlxdYnh6p7BsRPGRuO+6/lh6a/KixG0jSP8Ad/auO+U+HqjEkjKbm+c8gZCn0TSnCXNNzr/5W+yCADlt4KS9wCfyrbdt+fI39bE0Q3AvwHP34qqDcQ8eHOzWbe5ky6HnZXX1sbelIzWfDx+v4I97IzMn+x/CgdlEZhGL3AN7DOQPXLlUH+YsaW6OBcG56d/pYedyiTkAlWWOM5YwSfeudHHXqxI+JIrWANm348/z97pYnM/wunUZhfZm11fce7a2gHXYV06579/guITxY/exXsDY3te1+9iva4BpKo/1Ge92o0fyn3sUKbFCJcPIQSFa9h/7KUm6URdW8i9j/aEXDixD3qp8EndocTAAqa97AToCNyp2B+h0phh6thqIch+5v495oZGI4Ha7Fe9qmTF8PlMZzC1/MEcj0NNvqWPiE7Dk0g+Rz+iD1RuWHcELC8Bge+sGmAOwU3J06CtitrTR4nRw3GpOQHidfosinpuvsHSW4DUqTh41hmhaNiyyaXOm5sfTlSc731tLPHO0NczhnoLj1TEbW008bozcO/wtpjxF5sJMZFQyR5SuXVz625m2/Sshsl5YpC62IaW1WqW2a5ttF32ZjucW3dlCzkEE36m3qCfrXaEX652GxJUmPyi6wl8RGskueLOS5sc1ranyr0UcE8tPCYZcAwj9t75DmFhvliZLIHsxZne25Tn2eN+6dFKBpMpUm/Mag0P4ieITQzODi1uIEC3HUZq3VRP6uRgsC6xF78FvXC3ZoIoojl8AzyfluL2Xqx+lY0Bc6FkceWQueHdz+y13gB5c5FFWLDxHZEUXJP1J6k04BHBHwAQ+093NVaDE953r5SuacGx3A7vS/wANfjWO2QyBz7Wu70TRbhsOXqncMpM0YFv9bcE/hh5Ag/WjRgmRtv8Ad/aqu+U+HqjUq2yiTMSNLp3oFvgTc+tOuysH/TF/KCOXoncTnIK211YkF1FuViL6+VWfiPZ/I+q4LaoVj1vECbvqRkcFrabqSFkv5gH0pSYXjuc+Rz8tHeV0Vnze/wDCHdm5WVI3KnKL2vz32LOqgegNKULnNY1xGXviQB4AokwBJCtKrbLsQovZRvfmPFt861wLW5e+KVXMqG2Q33BYjOu/5bE/K9ccDbCfHUeS6DugnGcUXkJTJaG6uzEqoJdSBtcnw8utIVMhfJdtuzqTkNRbv0Ro22bnuhUTs4iRW7uRJGGY6gWiWx1A0IU0m0ufha04XAn/ANR+EUgC5OYt6qfAsgyZY3KywoSFANnS2VtbDUAb7imWY8i1ps5o8CNNclQ2zudCueHYC0eIKkK0eYNl1VwUuVPUqSQDyqsEFmSYTYi9+ByvY9x3Ue/tNvusR4dh5e8Jj0ZDqx2G41J+NetrZ6YQBs2jthqe4DNedpoputvHq3fYJ4pIskCPaysMpGxuwvrzoDX08sM8sV7kG4OosDbLZFLZWSRMfoDl4lbP32SPAHOii+uZbncbaadOW4rzOMsjpzcBb1rufkp/ZKIL9pPdun3h9432vptuL/UUfo5gb1pwkZ7oc5vhzWFzY8xPIoVDdybst62qegZVU8MjnOFmgZGyx5al0EsjQAcycxdNx45pZos1gA62CiwFyKYkoYqallwXJLTck3JyKG2pfNNHi0BGQ7wvojs7KPssRJsAmpPlWRRO/wC2YTwWxMP1Co8MZxbiRhaBDeNT+M/nPl0FCaDVOxu+QaDjzPLgrE9WLDVDZf4k/wD8gf8A1Us/53/8v7UQaDu9UsJfv47b/fW0v+GHkCL/ADrsX+o23+7+1R3ynw9UY7gnI2t82t0k6727zwj1vTuEmx9D+ckG4zH4/C9xEZPeXF1B0Hdvuedw/iHoBUe0nFfTuOvnmoDoh2LDd3lZRlvbQm97bBJhr6BqVlxFmFwy97OGfmERtsVx78kL7PQ2RCyhQxsGyR3Ou+aRrn0UUnQtsxpcLX5D7k38gizG5NvX0VskGcMFAvfKbBGsPMdPI61sntA27tj77koMtVD4yXWNshyXZUvYiy3AuCGsN73+FAqcQYcOV8vDzV47E5oPi8czL3MEKLE1wrMTckMFzi2t8xGppKSZzh1UTAGnQnv1890ZrADicc0zwubCsB9qXLKACWcsc4I0N79CNKHTvpnACoFncTv4qzxIPk0RTGY2TFBo8IcqAeKQ3APRV/vTcs0lSCymNhx9AhNY2POTyU3gLxNCY0Tuyt1ePmpO9+t+tMUhjdEWNFrajh74qkuIOuTdYGyBxNEGVW70v4jYMNdL+W9ORyOi6ipc0ubgDchcg5Z256LOc0SdZCDY4r578lHxjiNIowwdkYubG4G1gD8KapWOqZpZi0ta4BovkTrc2+yDM4QsZGDcg37uS2GSYjDYI3RbSaZhfS+/p1+FeUdIRTwHIZ7+/eS9BbtvRbs1HkxGKQpluwbVrkglradDvfztTtC3DPKwi2d9e/8AygzG7Gm6wfjaGPFSAgEq+x2NrV6To1uOhYy9srd2ywaw4apzrb3UQ4n7zvAoHiDWG2hvamhT/wDb9SXE5WudUEzfq9YBbO9lvfZVlxWFjW/3ae+v5+a+i66jntXkKSMyRCF+WE2I4ken3XpJHgOxt30Vi4jjFhjLkXtoqjcnko9a0JpRCwuPl9ggsaXGyqmFD/e95bP34zW2uYzp8NvhWOwPs7rNcWfkmnWyw6W9U9gsrYiLQNlMxsNdQsVvjRYsLpW72xf2qrrhh8PVFWwoEokKBr+LSHxD/dm3+FNdSBJjIH/xz87oWLs2v9U5iUOQDKpL3LDu21OnRrg/OrvacNra65H8rgOf8qNizkhAsFDGxF9PTLKBe/5bjbehSHDEBpf3o77Zd6u3N3v0QbswRlXYEak/dggA6+9diB5ACs/o+2AffLQd9yfojT6/5VlBVgykqSxDZQUbw6eKxA09b1rjC4EHfuOXFK5jNNcewgaCUZSb66KTcgaHQ9ef0odXEHRPFvorROIcEOj4PIRG8JjyZQVz3uASrAEj3gCNPWlm0khDXRkWtv4G3OyIZW5hyaxuCXDopnnOnupGoBPhCn3r30A10ocsTadoM0ncAByG9+HJda4vPZao/D+MjDGwSZYrjMkgvkzXsynoddCPShQ1YpzYNcG7g7X3H48lZ8Rk3F0V7SooiOKjfKyp7w2dTyP6g8q0KuPE3rojZ2nfdBjdY4XaLCcFHFMJGkVwRdyynQDprzrVqn1NGY44C0g2aGnXLfuWVC2GfG6QEHMkj7JLw9O+iVCzKwDHMOW/6Co7pCYUc0kwALbjI7/5K4KWPr42xm4Oea2nExWfAwXTwgMysPT/APVvMVgSMs+CHLLPP33raBye5SSoj4jpGfvV1cnTbW3LkBai2Eddk35hr+Poq/NDrosx9o/Az/4iQCB3oLC/M7kfWtWmrW0kUuIXDSD4O387rNqaYzSssbXH2VdwXCrqb+IvGShF9Cp1B86vV9KYJBbIMcA4ZZtdoQhwUQLc88QuORGy0/2N4oGF1vsF09CwP6ilHtMdfMDvYpyF2KmYRtcKyYmZpM2IFssfhgB2LE2Mh/QfHrSj3ukvMNB8vfx/CZADexx1/CdXsxGSTJJJJmOZgWsCbWvZQOVXHRzCSXuLr/fwXOvOwsoeJ4VA0rIirEIkzNIu4JvYdCLA3BoElNC6QtaMOEXJHFXbI8Nuc7qK+MzWkkMRj0HerCW16MMwKHysRQHS4v1H2w/1Yb+edwrhtshe/C/u6MvCWgAC6X1BhNz55c4I+dPlhdEAB/8AU/a4sgXs7+U3OCsBB0uw6py2tIWX4EgelcfdsVj+PvcLozd79EB4HiikQsbWvpnVL69FRmPqSKzKSUsiFvuB9gT9kxK27lYeFYNpIldppPGL2BFhfkLgk/GtSnic+MOLzn3eo+6Xe4B1raJudZ1lyLJHIxS9nQqct7e8un0FVcJhJha4E23BBt3hdGAtuRZBZFxSBRAGRGJACOrrbTVb6/m08qQcKptupyB4EEeF/HJGHVn5lFxHDpLqxWfvcxJkKM2yjLt/xX+FAfTvuHEOxX1sTtl9VcPGmVla+GlpGaaWPux3YTK3O1yxI6a2F/OtmAukJlkbbK2f1Sj7NGFpus77U8fy4BoUUjvJWyfyk6AfX5UDokidwjtZrSXcrDMfX7LlcTGwu3OXif4VBi4nJH4HW6AZTGRb9nzrek6Np6kGaF1nk3Dxn7HJZLKyWE9XIOyBa2isfs9wRxeMzMBYWFhsFGpA+AA+NIdJQBjYaNmYJLnc7ce8lN0Mhe587u4e+S1eCTvcc9hGyxKBe3iBN9j63pNrutrDoQ0eN08RhiHNNdtIbLFMAzGJ72G1rgknmPdAv51TpRlmtlAJwn39l2mOZbxQj2o8MMmGTEoLSQ2a3kdxp0/qafAa5wLtHDCe52nkUrJfCcOrcx4fwsmPE55jkhXICb2Tz5k/10pgdG0VGzrap2I8XctgPTNJmsqKh2CEWHL8or2N4j9jxXdsQyNowBuNRZh62+oFC6QIqIG1rGkYbggjVp1/IRaM9TKadx1+hWv8czSoY4DYRKkmgvm3KBf+Un4AVnVeKVpZD+0A9/ADy+y0IrNN3b5flClnnYsUxTnLIEByix8Oa5HrpSmOc3LZb2NtBwui2YNWprFYq91nyoZDYyJezFcp+8XpqNRrVZJf2y2GLcaG1tR6qzW7t22/CL4ljdYoos9gvfgWIKkaLmbVrXuPIU7ITkyNt9MXC3C515ILf6nHuTGPZsN904zxObo5UMQQPda5F9LWa+w+Qpiaf9N2bTobX8DmPAqzbSdoahdHicfdhM2U301yDzF7uh/lNhXfiWYMF7Hy/wD0PBc6s3v79CgvCJmyCND4mbKBnKam+tk1NhzY8tBSFM52AMZvzt9s/M+CPIBe5VgTESYJI0kyypYgZfCy2FzubMPiK0w+Sja1j+0OWRy79foly1spJGRUYcXjOI75ZlVWQKVkRgbC+x23oXxUZm61rwARbMH6K3VuwYSFCiwN8gULOAsagqQQlic/MFb3BzDpQGw4sOGzsgO7juCO9XL7XvlqpuEw0gk++fJEWn/HlIzMLXObnbS22tMRxvbJ+obN7W9tTluqOc0jsjPJQ1xqCBMKHUO9+9kBuFGpJvzYjpS/XNbC2mBFzqdhx7yr4CXGS3cs07T8RGMxISNhHHF4Y7np/W+vrevQUoFHSmdzCcQHZA0bna/fqf4WPO74icRtcBbfny9FHx+MEKmJw0zfmkFgPTmfnStHRurJBURERt4NNye/QDy8EWoqBAzqngvPEjLw3Ku3sgw4jilmY2ULcn1/wv1q9ZMHVsjycmNA9VekjLado3cbq8dkMzQmR2VmkYnMAAbDSxsBfW/zpbo3E6LrHm5KZqLB2EbItjsKJY2ja4DCxtvTk0YlYWHdCa7CbhV3s6ve4aTCyrkIBWzbkHmVPQn0rNoCXwGFwwkefejzAB+IZgrHWjxGGxBwoA8DnQ21Hmelq06mGjqIHVdRk61jyI4Dv+izYn1EMogj0vfvCh8XhgjJEZYyZrgg6J5fvpTHRc1bUtDpwAy1ubuaDWMp4SRGSXX8AtH7A9oWnCojIs6Lls97Mp1tprdTqPUismaklpJgxhyPyk6EcDzbtxC0oKhk8eI67/nxRuXheIWQw3jlMhMuZiVNwAp2Om9JOp52yGIkOv2rnLkmhIwtxaWyULinDJF8DpEDkZ7hmNgtr7nc6UvUU8g7DmjQnU7K7JGnMFG+zmNljh7t0LOEDxC/vqeVzzGnwIrQoZZY4sDxc2uOY4eCDM1pdcHvXKYeRu8gkcFzaVct7RsT7pN72J0HxrgZIcUL3ZnMa5Hhf7eKhc0WcBlp3oTJw+aZgHVCyHxRmRg5HkWvp5iknU8szgHAEjUXN0YPa0Zb72UiTgU7kGGL7MAQSDLmuRsRpoRr86IaKd+cbMHjfuVRMwfMb+Ck8YgxDxLFOkTszAIysQwPW1tQBvRalk74xHK0EnQ3zv71VYywOLmkoPLhZV7xZEVjEoZszubjqNbUk6KVmJr2g4RfMnTiEUOabEHVED2YlP8ApYf4M9Nf9OkP7W+ZQ+vbxK84bwEDEiOWOMAIWsCxzcufQ1yCiHxAZI0WtfvXXzdi7SmvaXxKPD4XuIlUPIRYKALdPif6GtQwxSSNgsMPzO5Ace/TzSb5HMYX76DvKx6GOEju5LxSAkZ9wfJhyrYlkq2P6+Gz2H9uh7wd1ksbA4dXJ2XDfbxXYw0zuMOXzAG+huB5/I7edDNTSwwmuayxItpYnl5q/VTySCmLrgeIC2KLBtBBDg4m7uaTxNcaWsdCdeg+Vebf1ga2IOtI83PitxobfFbsjIK6YeIIoUAAAbAWHyrZY0NaAEqTc3TlWXFX+NQGGZcTGgYnwyFmsFXTX/NZtUwxSidgvsc9AmIzibgJQD2k9lhi4hicOfvEW+n4l/xT8U4iPWjNh1H2I7vqO4JSeEyDDo4afhZPHwyPL3jORGvvL+LN+Xyo7+k5y/4djBjPyn9uHZ38cUo2jiDetc7sjUb34KMOJlZhLEBGRawXyp5tAHU3UTOLue9+I4W2SxqiJusjGHktUwHan7dHEVYRzx5jm5k20UfzH4Gw9K8p0gyeN7Y35OF7O/q5Dmdwt+lkjkaXN0Oo4e+KJcXxjTNoUkz2EcZS9wR4rNe6sCNR6UvUyulOVnX0FvPPYg6+CNG0N5cVMixUphLNGUOGClHYEZtLMpBAOu1x5UdsshixFtsFrE3z4hULW4rA6pjFRKyHEQe7oTqSc5a95PKPcUORrXN6+LT1J1d/x2Vmkg4Hexy717jsflWNH7uc5c/3mpNyAFRlGpOpvbpXZZ8LWsfZ+V8/oAQo1lySMkRwYjk7zIJwI8w/jGxIJFtGJF7cxTMYjkxYQ7K/7jt3HLyQ3Xba9s+SG4PGeJJEiN7+KxdmZTbKQWFyt8ym1tQNbUrHL2mva3v1JttmRci9x372RHNyIJRLAD7VLNJayd33XW5OrWPO216bh/7iR77ZWt+fJCd+m0De90S7PzFsPHf3lGVvVdD+lNUby6Ft9Rl5ZIcos8qv9ue0kOFaJ8wMqE+AcwRqD/0mqyRPmmaIM3N14AHj7uqmVkTCZND5+CyPF8RXGSmXESlTm922lvXl/im3Q1VExwp48bnauvnfu4DYXSIkhqXAyuwgaDl3803x+AMFlBXOxtlQ3zdCP0NU6FndGXUxBwtF7uFrcQfuFbpGIPDZRbEcrDO/BaN7O+zS4eJsVKL2Fx5kcx5DYeetKy1Jqnmpk+Rvyj18dk5DAIG9W35jqfRWjs1G0rvimYlXuEVhcqL9eXw3vQKFpleagnI6DgjzENAjVjrUSyVRRNYnDrIpRxdWFiKo9jXtLXaFdBINwq/hsY2FmEEljG9zG2wQa+E3GvLnWayZ1NKIX/KdOQ4JgtEjcY1Cz72l9n3wztNCPupRZgBcD/trY9K0KOOJsjYpdAbsOlju31A3z4JGrL8JkZuLO9Cs4RbkDqbV6V7sLS47LEaMRAT0itFIQG8SndTS7DHVwAub2XDQhFcHwS2BzG4Vu4P2paQqrkrJrZgTrcAH0NhvzryXS3Q8lO0zQuu0c8x+e/XvW7RdINmPVvFj9CjfZbj+KlIw05Dxu4XMTckBwD52NdrOqaGsicSHFtwbm189e7Y+itTukdcvAyvYjllotJ4hwgMxkjdoZObLs38y7GmJqUE42HC7iN+8brrJLDCRcIPgFxMkaTGOGQtlYalG8JOXUaUlEKiRglLWm9uRy0RndW0ltyF3wvFSI0ixYVswPiUzCwJud8t67TyyMc5rIs9+1ln4Lj2tIBLvoox4dIskcbBYY5iVIjYsxABOXMdhvoKF8PI17WO7LXZZG5y2vwVsbSCRmQq/2647i8O5iwoEcUQHu7+taNMaczdRI4t2aBkDpvrvy8dlKgzBmNgvuVXsL2zmwauqv3kjjUnqdc3rrpb41akoJZnGSL9Njr8zlllz1uT5ZZjmrGxNwP7Th4exwVQLviJbu4zNe7MdK3yI6KDsNJA2GZP5WSMdTL2nZnjoolOJZXP2d9mDiJe8cWiTUny6+Xl8Tyrz/StUJXfCsOX7zwHDvP0C1+j6ct/WcO78rUJYxjZFjQWw8VirrzIA01/tWK9orHhjfkbuOPBaoPVC51KtQFbKVXtRRKoolUUUXiWASeMxvfKbbG21CnhbMwsdorMeWG4VdixJjthcYoKP4Y2FrWGmpvpy+dZbZDHanqhcHQ7eKZLQ7txrP+3Hs/aG8sHijOun70/Q+VbFLXvprMnOJmztx/y/Pmsypomy9qIWPD8fhZ6RbQ16IEEXCxiCDYorwTwCWbmi2X+ZtB+/OsXpb9Z8VLs43P8Axbr5rRoOw183AZd5RLBTzK4SGQJ3KDMTtm5/HX6VmzNpsHxE0ZJkd2bZG23DYX8U5G6XF1UbgA0Z30vuiLds+IQLdpBIjaZgbj08jTEFPT1BMcb3scNQdfr6KktRNCA5zWuHEIzwn2nSRRpG2GNgLLa+oHyv8BVW0ksLMEcjHBuWZt56q/xbXG72OBPj+Ez/AOprBpTDES8pB22sALD9dq5H0dVML3yOawHU6225BcdXxOAaxpcVWcVxrHYiQF3ZbgnXYAbnXYelHfT9Hxxl7/1CLDW5udANs0ETVcjw0dkHwyG/FRVxoWaMmdpRchrggC+nW1tfpXHUTpKSRogEZtlY3OWfDJQVAZOwmQuG+wTOOw5ysrjxw2AP5kJsPlpr50xRztMjZIz2Jb5cHDXzzuOIvuhVERwFrx2mfUfwh0EDOwVQSTyFas00cLC+Q2ASMcbpHYWC5Wi9jvZ7mHfYkhYxrrtbyv8AqfrXnJ+kJasfpnBHx3PdwH1WzBRMh+ftO4bD8q5gnEE4bC2hiTdwTZxoOQ9eetqyLmoJgp+y0b8fffmtGwjGN+ZVrwWDSJckahV6CtmKJkTcLBYJVzi43KfoiqlUUSqKJVFEqiij4/CLLG0b3ytvahyxNlYWO0Ks1xabhV13xGEJUp32HJyqB+BR18J5delZZdPSGxbiZtyCYAZLnexQLjHYbDYz73DOovfTUHTex/oRTNNLJEMVI8Yf6Tp4bhAmhjkymbnxGqiP2BbD4R2uCy+ILvr1J8tOXKhVLaiV/wARO62gIH9N+1n3K0TI42dXGL758dlnPD5EEcsbPkkcgEsDbTkfretqujmNTFOxmJjAcgRfPfh3LLpnxiJ8bnYXO48lJwmEXIYRIHaVlJy7KBufX/FKVNVL1vxjoy1sYOupJ0HcjwwMwdQH3LiNNAApeMxQZS8L5mhbMAARZdAR5jS96RpaUxPEVSyzZRYm97u1B5FMzTB7S+F1yw3020I5pmZFjV8Sh/iDwDoW975UxFJJUvZ0fKPkPaPEN+Xz3QntZC11Uz9wy5E6qKcURHh2VwrDMh52FxuOm9O/CB9RUskZiacLh3gHQ8Uv15bFE5rrEXHgu8Vi8yNHn75mIyhUsF8xQ6ekEUzZ8HVNbe5Lrl3f3K0s+NhjxYydLDIK/wDZDsecThyZzl8OQEAG/r1A0251lthE1Q+aBxa2928L7my0ASyIMlFzax7uCK8M7JYPh/jmcNmNgMp389ST6bUSqddwkrH3toLZeS5DGGAthbbiiSQ4jGMGcGCFTlMZLAsOfIeQoAZPWODn9lgytnmjXZELDM8VZcHhViQIgsq7CtWKNsbQxugSznFxuU9RFVKoolUUSqKJVFEqiiVRReEVFEBx3ZlLiSA91IoOW21+p0PU1my9HMvji7LhpwTDZzo7MJg8UxGHBGITPGqC7r+Ik252HlQzUz04tM27QNRuu9Wx/wAhzQqfgXDMSS4IQ6XGg97b3h+lSJ8BH6MpYOANhnyPouPY797AfBKf2cYJwQj6g2J8JselhbXyvTbRM3/TndfmQfoguZGfmjH2Qqf2Sr+CQf8AUP70b4jpAfvae9qF8LTf0keKgy+yR76Pf/cP6rV/+odID9rD5qnwFNxP0RjhnsygiIMzra/zPq2nwtS8j6uX/Wlwjg3L66o7IYGfIy555opiYeG4f8GezZSASbHXcEjoazZhQxG7hiN7HO/ndNs65wsMlPlxOKlV0gj7ju3ABbZl8W2luQOnI0w6SpkDmxNw2O+4z5KgbG0guN7qXguzkKMzsO8ZmzeKxsdTp8T+lGi6PiY4uOZJvmqOncRYZIxTyClUUSqKJVFEqiiVRRKoolUUSqKJVFEqiiVRRQsVwmCS+eNSSQSbbkbXpeSlhk+ZoV2yOboVAm7L4c5tGGZw5s3PX6an50u/o2Ag5am+qIKh4Qzi3CVRLq8gL4gEnN1NunK9J1VK1jLtJzcN0WOQk5jZQcThbJiPvJNJ1HvfzeW+v0FLvi7EnaPzDf3x+yu12bctkZ/8rwu0mYyNd76t6+XnWh/02FznFxJueKD8Q4AWRrC8OijLFEALm7eZ/ZPzp6OnjjJLRqgue52pUqjKiVRRKoolUUSqKJVFEqi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6390" name="Picture 6" descr="http://pulsepoint.org/wp-content/uploads/2012/12/UCDavisLogo200px.png"/>
          <p:cNvPicPr>
            <a:picLocks noChangeAspect="1" noChangeArrowheads="1"/>
          </p:cNvPicPr>
          <p:nvPr/>
        </p:nvPicPr>
        <p:blipFill>
          <a:blip r:embed="rId3"/>
          <a:srcRect/>
          <a:stretch>
            <a:fillRect/>
          </a:stretch>
        </p:blipFill>
        <p:spPr bwMode="auto">
          <a:xfrm>
            <a:off x="7462024" y="495300"/>
            <a:ext cx="1300976" cy="1333500"/>
          </a:xfrm>
          <a:prstGeom prst="rect">
            <a:avLst/>
          </a:prstGeom>
          <a:noFill/>
        </p:spPr>
      </p:pic>
      <p:pic>
        <p:nvPicPr>
          <p:cNvPr id="16392" name="Picture 8" descr="https://upload.wikimedia.org/wikipedia/el/2/2b/Logo_uoa_blue.png"/>
          <p:cNvPicPr>
            <a:picLocks noChangeAspect="1" noChangeArrowheads="1"/>
          </p:cNvPicPr>
          <p:nvPr/>
        </p:nvPicPr>
        <p:blipFill>
          <a:blip r:embed="rId4" cstate="print"/>
          <a:srcRect/>
          <a:stretch>
            <a:fillRect/>
          </a:stretch>
        </p:blipFill>
        <p:spPr bwMode="auto">
          <a:xfrm>
            <a:off x="661597" y="685800"/>
            <a:ext cx="633803" cy="990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34 - Εικόνα" descr="map.jpg"/>
          <p:cNvPicPr>
            <a:picLocks noChangeAspect="1"/>
          </p:cNvPicPr>
          <p:nvPr/>
        </p:nvPicPr>
        <p:blipFill>
          <a:blip r:embed="rId3"/>
          <a:stretch>
            <a:fillRect/>
          </a:stretch>
        </p:blipFill>
        <p:spPr>
          <a:xfrm>
            <a:off x="381000" y="990600"/>
            <a:ext cx="5620512" cy="5437632"/>
          </a:xfrm>
          <a:prstGeom prst="rect">
            <a:avLst/>
          </a:prstGeom>
        </p:spPr>
      </p:pic>
      <p:graphicFrame>
        <p:nvGraphicFramePr>
          <p:cNvPr id="68" name="50 - Διάγραμμα"/>
          <p:cNvGraphicFramePr/>
          <p:nvPr/>
        </p:nvGraphicFramePr>
        <p:xfrm>
          <a:off x="6357950" y="1891265"/>
          <a:ext cx="2000265" cy="4323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3012" name="37 - Τίτλος"/>
          <p:cNvSpPr>
            <a:spLocks noGrp="1"/>
          </p:cNvSpPr>
          <p:nvPr>
            <p:ph type="title"/>
          </p:nvPr>
        </p:nvSpPr>
        <p:spPr>
          <a:xfrm>
            <a:off x="304800" y="228600"/>
            <a:ext cx="8572500" cy="790575"/>
          </a:xfrm>
        </p:spPr>
        <p:txBody>
          <a:bodyPr/>
          <a:lstStyle/>
          <a:p>
            <a:r>
              <a:rPr lang="el-GR" sz="3200" dirty="0" smtClean="0"/>
              <a:t>Χάρτης </a:t>
            </a:r>
            <a:r>
              <a:rPr lang="el-GR" sz="3200" dirty="0" err="1" smtClean="0"/>
              <a:t>πολυφαινολών</a:t>
            </a:r>
            <a:r>
              <a:rPr lang="el-GR" sz="3200" dirty="0" smtClean="0"/>
              <a:t> Ελληνικού ελαιολάδου</a:t>
            </a:r>
            <a:endParaRPr lang="el-GR" sz="3200" dirty="0" smtClean="0"/>
          </a:p>
        </p:txBody>
      </p:sp>
      <p:cxnSp>
        <p:nvCxnSpPr>
          <p:cNvPr id="36" name="35 - Ευθεία γραμμή σύνδεσης"/>
          <p:cNvCxnSpPr/>
          <p:nvPr/>
        </p:nvCxnSpPr>
        <p:spPr>
          <a:xfrm>
            <a:off x="914400" y="5334000"/>
            <a:ext cx="1219200" cy="1588"/>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30163" y="0"/>
            <a:ext cx="9220201" cy="1143000"/>
          </a:xfrm>
        </p:spPr>
        <p:txBody>
          <a:bodyPr/>
          <a:lstStyle/>
          <a:p>
            <a:r>
              <a:rPr lang="el-GR" altLang="en-US" sz="4000" b="1" dirty="0" smtClean="0">
                <a:latin typeface="Calibri" pitchFamily="34" charset="0"/>
              </a:rPr>
              <a:t>Πληθυσμός της μελέτης</a:t>
            </a:r>
            <a:endParaRPr lang="en-US" altLang="en-US" sz="4000" b="1" dirty="0" smtClean="0">
              <a:latin typeface="Calibri" pitchFamily="34" charset="0"/>
            </a:endParaRPr>
          </a:p>
        </p:txBody>
      </p:sp>
      <p:sp>
        <p:nvSpPr>
          <p:cNvPr id="44035" name="TextBox 1"/>
          <p:cNvSpPr txBox="1">
            <a:spLocks noChangeArrowheads="1"/>
          </p:cNvSpPr>
          <p:nvPr/>
        </p:nvSpPr>
        <p:spPr bwMode="auto">
          <a:xfrm>
            <a:off x="503238" y="1143000"/>
            <a:ext cx="7923388" cy="4401205"/>
          </a:xfrm>
          <a:prstGeom prst="rect">
            <a:avLst/>
          </a:prstGeom>
          <a:noFill/>
          <a:ln w="9525">
            <a:noFill/>
            <a:miter lim="800000"/>
            <a:headEnd/>
            <a:tailEnd/>
          </a:ln>
        </p:spPr>
        <p:txBody>
          <a:bodyPr wrap="none">
            <a:spAutoFit/>
          </a:bodyPr>
          <a:lstStyle/>
          <a:p>
            <a:r>
              <a:rPr lang="el-GR" altLang="en-US" sz="2400" dirty="0" smtClean="0">
                <a:latin typeface="Calibri" pitchFamily="34" charset="0"/>
              </a:rPr>
              <a:t>Υγιείς άνδρες</a:t>
            </a:r>
            <a:r>
              <a:rPr lang="en-US" altLang="en-US" sz="2400" dirty="0" smtClean="0">
                <a:latin typeface="Calibri" pitchFamily="34" charset="0"/>
              </a:rPr>
              <a:t>  </a:t>
            </a:r>
            <a:r>
              <a:rPr lang="en-US" altLang="en-US" sz="2400" dirty="0">
                <a:latin typeface="Calibri" pitchFamily="34" charset="0"/>
              </a:rPr>
              <a:t>(25 ± 4 </a:t>
            </a:r>
            <a:r>
              <a:rPr lang="el-GR" altLang="en-US" sz="2400" dirty="0" smtClean="0">
                <a:latin typeface="Calibri" pitchFamily="34" charset="0"/>
              </a:rPr>
              <a:t>ετών</a:t>
            </a:r>
            <a:r>
              <a:rPr lang="en-US" altLang="en-US" sz="2400" dirty="0" smtClean="0">
                <a:latin typeface="Calibri" pitchFamily="34" charset="0"/>
              </a:rPr>
              <a:t>)</a:t>
            </a:r>
            <a:endParaRPr lang="en-US" altLang="en-US" sz="2400" dirty="0">
              <a:latin typeface="Calibri" pitchFamily="34" charset="0"/>
            </a:endParaRPr>
          </a:p>
          <a:p>
            <a:r>
              <a:rPr lang="en-US" altLang="en-US" sz="2400" dirty="0">
                <a:latin typeface="Calibri" pitchFamily="34" charset="0"/>
              </a:rPr>
              <a:t>BMI (25.5 ± 4.1 kg/m</a:t>
            </a:r>
            <a:r>
              <a:rPr lang="en-US" altLang="en-US" sz="2400" baseline="30000" dirty="0">
                <a:latin typeface="Calibri" pitchFamily="34" charset="0"/>
              </a:rPr>
              <a:t>2</a:t>
            </a:r>
            <a:r>
              <a:rPr lang="en-US" altLang="en-US" sz="2400" dirty="0">
                <a:latin typeface="Calibri" pitchFamily="34" charset="0"/>
              </a:rPr>
              <a:t>)</a:t>
            </a:r>
            <a:endParaRPr lang="en-US" altLang="en-US" sz="2400" baseline="30000" dirty="0">
              <a:latin typeface="Calibri" pitchFamily="34" charset="0"/>
            </a:endParaRPr>
          </a:p>
          <a:p>
            <a:endParaRPr lang="en-US" altLang="en-US" sz="2400" baseline="30000" dirty="0">
              <a:latin typeface="Calibri" pitchFamily="34" charset="0"/>
            </a:endParaRPr>
          </a:p>
          <a:p>
            <a:endParaRPr lang="en-US" altLang="en-US" sz="2400" baseline="30000" dirty="0">
              <a:latin typeface="Calibri" pitchFamily="34" charset="0"/>
            </a:endParaRPr>
          </a:p>
          <a:p>
            <a:r>
              <a:rPr lang="el-GR" altLang="en-US" sz="2400" dirty="0" smtClean="0">
                <a:latin typeface="Calibri" pitchFamily="34" charset="0"/>
              </a:rPr>
              <a:t>Όχι χρήση </a:t>
            </a:r>
            <a:r>
              <a:rPr lang="el-GR" altLang="en-US" sz="2400" dirty="0" err="1" smtClean="0">
                <a:latin typeface="Calibri" pitchFamily="34" charset="0"/>
              </a:rPr>
              <a:t>φαρμακων</a:t>
            </a:r>
            <a:r>
              <a:rPr lang="el-GR" altLang="en-US" sz="2400" dirty="0" smtClean="0">
                <a:latin typeface="Calibri" pitchFamily="34" charset="0"/>
              </a:rPr>
              <a:t> ή συμπληρωμάτων διατροφής</a:t>
            </a:r>
            <a:r>
              <a:rPr lang="en-US" altLang="en-US" sz="2400" dirty="0" smtClean="0">
                <a:latin typeface="Calibri" pitchFamily="34" charset="0"/>
              </a:rPr>
              <a:t>.</a:t>
            </a:r>
            <a:endParaRPr lang="en-US" altLang="en-US" sz="2400" dirty="0">
              <a:latin typeface="Calibri" pitchFamily="34" charset="0"/>
            </a:endParaRPr>
          </a:p>
          <a:p>
            <a:endParaRPr lang="en-US" altLang="en-US" sz="2400" dirty="0">
              <a:latin typeface="Calibri" pitchFamily="34" charset="0"/>
            </a:endParaRPr>
          </a:p>
          <a:p>
            <a:r>
              <a:rPr lang="el-GR" altLang="en-US" sz="2400" dirty="0" smtClean="0">
                <a:latin typeface="Calibri" pitchFamily="34" charset="0"/>
              </a:rPr>
              <a:t>Αποχή από ασπιρίνη και αντιφλεγμονώδη μια εβδομάδα πριν</a:t>
            </a:r>
            <a:endParaRPr lang="en-US" altLang="en-US" sz="2400" dirty="0">
              <a:latin typeface="Calibri" pitchFamily="34" charset="0"/>
            </a:endParaRPr>
          </a:p>
          <a:p>
            <a:endParaRPr lang="en-US" altLang="en-US" sz="2400" dirty="0">
              <a:latin typeface="Calibri" pitchFamily="34" charset="0"/>
            </a:endParaRPr>
          </a:p>
          <a:p>
            <a:r>
              <a:rPr lang="el-GR" altLang="en-US" sz="2400" dirty="0" smtClean="0">
                <a:latin typeface="Calibri" pitchFamily="34" charset="0"/>
              </a:rPr>
              <a:t>Αποχή από την κατανάλωση ελαιολάδου για ένα μήνα</a:t>
            </a:r>
            <a:endParaRPr lang="en-US" altLang="en-US" sz="2400" dirty="0">
              <a:latin typeface="Calibri" pitchFamily="34" charset="0"/>
            </a:endParaRPr>
          </a:p>
          <a:p>
            <a:endParaRPr lang="en-US" altLang="en-US" sz="2400" dirty="0">
              <a:latin typeface="Calibri" pitchFamily="34" charset="0"/>
            </a:endParaRPr>
          </a:p>
          <a:p>
            <a:r>
              <a:rPr lang="el-GR" altLang="en-US" sz="2400" dirty="0" smtClean="0">
                <a:latin typeface="Calibri" pitchFamily="34" charset="0"/>
              </a:rPr>
              <a:t>Αποχή από άλλες τροφές που μπορεί να επηρεάσουν</a:t>
            </a:r>
            <a:r>
              <a:rPr lang="en-US" altLang="en-US" sz="2400" dirty="0" smtClean="0">
                <a:latin typeface="Calibri" pitchFamily="34" charset="0"/>
              </a:rPr>
              <a:t>.</a:t>
            </a:r>
            <a:endParaRPr lang="en-US" altLang="en-US" sz="2400" dirty="0">
              <a:latin typeface="Calibri" pitchFamily="34" charset="0"/>
            </a:endParaRPr>
          </a:p>
          <a:p>
            <a:endParaRPr lang="en-US" altLang="en-US" sz="2400" baseline="30000" dirty="0">
              <a:latin typeface="Calibri" pitchFamily="34" charset="0"/>
            </a:endParaRPr>
          </a:p>
          <a:p>
            <a:endParaRPr lang="en-US" altLang="en-US" sz="2400" baseline="300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76200"/>
            <a:ext cx="8229600" cy="1143000"/>
          </a:xfrm>
        </p:spPr>
        <p:txBody>
          <a:bodyPr/>
          <a:lstStyle/>
          <a:p>
            <a:pPr eaLnBrk="1" hangingPunct="1"/>
            <a:r>
              <a:rPr lang="el-GR" altLang="en-US" sz="2800" b="1" dirty="0" smtClean="0"/>
              <a:t>Τα ελαιόλαδα πλούσια σε </a:t>
            </a:r>
            <a:r>
              <a:rPr lang="el-GR" altLang="en-US" sz="2800" b="1" dirty="0" err="1" smtClean="0"/>
              <a:t>ελαιοκανθάλη</a:t>
            </a:r>
            <a:r>
              <a:rPr lang="el-GR" altLang="en-US" sz="2800" b="1" dirty="0" smtClean="0"/>
              <a:t> μειώνουν την επαγόμενη από κολλαγόνο συσσώρευση αιμοπεταλίων</a:t>
            </a:r>
            <a:endParaRPr lang="en-US" altLang="en-US" sz="2800" b="1" dirty="0" smtClean="0"/>
          </a:p>
        </p:txBody>
      </p:sp>
      <p:graphicFrame>
        <p:nvGraphicFramePr>
          <p:cNvPr id="2050" name="Content Placeholder 3"/>
          <p:cNvGraphicFramePr>
            <a:graphicFrameLocks noGrp="1"/>
          </p:cNvGraphicFramePr>
          <p:nvPr>
            <p:ph idx="1"/>
          </p:nvPr>
        </p:nvGraphicFramePr>
        <p:xfrm>
          <a:off x="406400" y="1549400"/>
          <a:ext cx="7493000" cy="4064000"/>
        </p:xfrm>
        <a:graphic>
          <a:graphicData uri="http://schemas.openxmlformats.org/presentationml/2006/ole">
            <p:oleObj spid="_x0000_s2050" r:id="rId3" imgW="7492633" imgH="4066384" progId="Excel.Sheet.8">
              <p:embed/>
            </p:oleObj>
          </a:graphicData>
        </a:graphic>
      </p:graphicFrame>
      <p:sp>
        <p:nvSpPr>
          <p:cNvPr id="7" name="TextBox 6"/>
          <p:cNvSpPr txBox="1"/>
          <p:nvPr/>
        </p:nvSpPr>
        <p:spPr>
          <a:xfrm>
            <a:off x="5510213" y="5702300"/>
            <a:ext cx="1704975" cy="646113"/>
          </a:xfrm>
          <a:prstGeom prst="rect">
            <a:avLst/>
          </a:prstGeom>
          <a:noFill/>
        </p:spPr>
        <p:txBody>
          <a:bodyPr wrap="none">
            <a:spAutoFit/>
          </a:bodyPr>
          <a:lstStyle/>
          <a:p>
            <a:pPr algn="ctr" fontAlgn="auto">
              <a:spcBef>
                <a:spcPts val="0"/>
              </a:spcBef>
              <a:spcAft>
                <a:spcPts val="0"/>
              </a:spcAft>
              <a:defRPr/>
            </a:pPr>
            <a:r>
              <a:rPr lang="en-US" dirty="0">
                <a:solidFill>
                  <a:prstClr val="black"/>
                </a:solidFill>
                <a:latin typeface="Calibri"/>
                <a:cs typeface="+mn-cs"/>
              </a:rPr>
              <a:t>ADP Stimulated</a:t>
            </a:r>
          </a:p>
          <a:p>
            <a:pPr algn="ctr" fontAlgn="auto">
              <a:spcBef>
                <a:spcPts val="0"/>
              </a:spcBef>
              <a:spcAft>
                <a:spcPts val="0"/>
              </a:spcAft>
              <a:defRPr/>
            </a:pPr>
            <a:r>
              <a:rPr lang="en-US" dirty="0">
                <a:solidFill>
                  <a:prstClr val="black"/>
                </a:solidFill>
                <a:latin typeface="Calibri"/>
                <a:cs typeface="+mn-cs"/>
              </a:rPr>
              <a:t>(n=6)</a:t>
            </a:r>
          </a:p>
        </p:txBody>
      </p:sp>
      <p:sp>
        <p:nvSpPr>
          <p:cNvPr id="8" name="TextBox 7"/>
          <p:cNvSpPr txBox="1"/>
          <p:nvPr/>
        </p:nvSpPr>
        <p:spPr>
          <a:xfrm>
            <a:off x="1943100" y="5702300"/>
            <a:ext cx="2058988" cy="646113"/>
          </a:xfrm>
          <a:prstGeom prst="rect">
            <a:avLst/>
          </a:prstGeom>
          <a:noFill/>
        </p:spPr>
        <p:txBody>
          <a:bodyPr wrap="none">
            <a:spAutoFit/>
          </a:bodyPr>
          <a:lstStyle/>
          <a:p>
            <a:pPr algn="ctr" fontAlgn="auto">
              <a:spcBef>
                <a:spcPts val="0"/>
              </a:spcBef>
              <a:spcAft>
                <a:spcPts val="0"/>
              </a:spcAft>
              <a:defRPr/>
            </a:pPr>
            <a:r>
              <a:rPr lang="en-US" dirty="0">
                <a:solidFill>
                  <a:prstClr val="black"/>
                </a:solidFill>
                <a:latin typeface="Calibri"/>
                <a:cs typeface="+mn-cs"/>
              </a:rPr>
              <a:t>Collagen Stimulated</a:t>
            </a:r>
          </a:p>
          <a:p>
            <a:pPr algn="ctr" fontAlgn="auto">
              <a:spcBef>
                <a:spcPts val="0"/>
              </a:spcBef>
              <a:spcAft>
                <a:spcPts val="0"/>
              </a:spcAft>
              <a:defRPr/>
            </a:pPr>
            <a:r>
              <a:rPr lang="en-US" dirty="0">
                <a:solidFill>
                  <a:prstClr val="black"/>
                </a:solidFill>
                <a:latin typeface="Calibri"/>
                <a:cs typeface="+mn-cs"/>
              </a:rPr>
              <a:t>(n=9)</a:t>
            </a:r>
          </a:p>
        </p:txBody>
      </p:sp>
      <p:cxnSp>
        <p:nvCxnSpPr>
          <p:cNvPr id="10" name="Straight Connector 9"/>
          <p:cNvCxnSpPr/>
          <p:nvPr/>
        </p:nvCxnSpPr>
        <p:spPr>
          <a:xfrm>
            <a:off x="990600" y="5715000"/>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90600" y="5626100"/>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0" y="5702300"/>
            <a:ext cx="2057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0" y="5613400"/>
            <a:ext cx="2057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58" name="TextBox 1"/>
          <p:cNvSpPr txBox="1">
            <a:spLocks noChangeArrowheads="1"/>
          </p:cNvSpPr>
          <p:nvPr/>
        </p:nvSpPr>
        <p:spPr bwMode="auto">
          <a:xfrm>
            <a:off x="1144588" y="2895600"/>
            <a:ext cx="239712" cy="261938"/>
          </a:xfrm>
          <a:prstGeom prst="rect">
            <a:avLst/>
          </a:prstGeom>
          <a:noFill/>
          <a:ln w="9525">
            <a:noFill/>
            <a:miter lim="800000"/>
            <a:headEnd/>
            <a:tailEnd/>
          </a:ln>
        </p:spPr>
        <p:txBody>
          <a:bodyPr wrap="none">
            <a:spAutoFit/>
          </a:bodyPr>
          <a:lstStyle/>
          <a:p>
            <a:r>
              <a:rPr lang="en-US" altLang="en-US" sz="1100"/>
              <a:t>*</a:t>
            </a:r>
          </a:p>
        </p:txBody>
      </p:sp>
      <p:sp>
        <p:nvSpPr>
          <p:cNvPr id="2059" name="TextBox 13"/>
          <p:cNvSpPr txBox="1">
            <a:spLocks noChangeArrowheads="1"/>
          </p:cNvSpPr>
          <p:nvPr/>
        </p:nvSpPr>
        <p:spPr bwMode="auto">
          <a:xfrm>
            <a:off x="1547813" y="3309938"/>
            <a:ext cx="293687" cy="261937"/>
          </a:xfrm>
          <a:prstGeom prst="rect">
            <a:avLst/>
          </a:prstGeom>
          <a:noFill/>
          <a:ln w="9525">
            <a:noFill/>
            <a:miter lim="800000"/>
            <a:headEnd/>
            <a:tailEnd/>
          </a:ln>
        </p:spPr>
        <p:txBody>
          <a:bodyPr wrap="none">
            <a:spAutoFit/>
          </a:bodyPr>
          <a:lstStyle/>
          <a:p>
            <a:r>
              <a:rPr lang="en-US" altLang="en-US" sz="1100"/>
              <a:t>**</a:t>
            </a:r>
          </a:p>
        </p:txBody>
      </p:sp>
      <p:sp>
        <p:nvSpPr>
          <p:cNvPr id="2060" name="TextBox 14"/>
          <p:cNvSpPr txBox="1">
            <a:spLocks noChangeArrowheads="1"/>
          </p:cNvSpPr>
          <p:nvPr/>
        </p:nvSpPr>
        <p:spPr bwMode="auto">
          <a:xfrm>
            <a:off x="1952625" y="3962400"/>
            <a:ext cx="303213" cy="276225"/>
          </a:xfrm>
          <a:prstGeom prst="rect">
            <a:avLst/>
          </a:prstGeom>
          <a:noFill/>
          <a:ln w="9525">
            <a:noFill/>
            <a:miter lim="800000"/>
            <a:headEnd/>
            <a:tailEnd/>
          </a:ln>
        </p:spPr>
        <p:txBody>
          <a:bodyPr wrap="none">
            <a:spAutoFit/>
          </a:bodyPr>
          <a:lstStyle/>
          <a:p>
            <a:r>
              <a:rPr lang="en-US" altLang="en-US" sz="1200"/>
              <a:t>**</a:t>
            </a:r>
          </a:p>
        </p:txBody>
      </p:sp>
      <p:sp>
        <p:nvSpPr>
          <p:cNvPr id="2061" name="TextBox 15"/>
          <p:cNvSpPr txBox="1">
            <a:spLocks noChangeArrowheads="1"/>
          </p:cNvSpPr>
          <p:nvPr/>
        </p:nvSpPr>
        <p:spPr bwMode="auto">
          <a:xfrm>
            <a:off x="2378075" y="4724400"/>
            <a:ext cx="361950" cy="276225"/>
          </a:xfrm>
          <a:prstGeom prst="rect">
            <a:avLst/>
          </a:prstGeom>
          <a:noFill/>
          <a:ln w="9525">
            <a:noFill/>
            <a:miter lim="800000"/>
            <a:headEnd/>
            <a:tailEnd/>
          </a:ln>
        </p:spPr>
        <p:txBody>
          <a:bodyPr wrap="none">
            <a:spAutoFit/>
          </a:bodyPr>
          <a:lstStyle/>
          <a:p>
            <a:r>
              <a:rPr lang="en-US" altLang="en-US" sz="1200"/>
              <a:t>***</a:t>
            </a:r>
          </a:p>
        </p:txBody>
      </p:sp>
      <p:sp>
        <p:nvSpPr>
          <p:cNvPr id="2062" name="TextBox 16"/>
          <p:cNvSpPr txBox="1">
            <a:spLocks noChangeArrowheads="1"/>
          </p:cNvSpPr>
          <p:nvPr/>
        </p:nvSpPr>
        <p:spPr bwMode="auto">
          <a:xfrm>
            <a:off x="4487863" y="4502150"/>
            <a:ext cx="312737" cy="369888"/>
          </a:xfrm>
          <a:prstGeom prst="rect">
            <a:avLst/>
          </a:prstGeom>
          <a:noFill/>
          <a:ln w="9525">
            <a:noFill/>
            <a:miter lim="800000"/>
            <a:headEnd/>
            <a:tailEnd/>
          </a:ln>
        </p:spPr>
        <p:txBody>
          <a:bodyPr wrap="none">
            <a:spAutoFit/>
          </a:bodyPr>
          <a:lstStyle/>
          <a:p>
            <a:r>
              <a:rPr lang="en-US" altLang="en-US"/>
              <a:t>b</a:t>
            </a:r>
          </a:p>
        </p:txBody>
      </p:sp>
      <p:sp>
        <p:nvSpPr>
          <p:cNvPr id="2063" name="TextBox 17"/>
          <p:cNvSpPr txBox="1">
            <a:spLocks noChangeArrowheads="1"/>
          </p:cNvSpPr>
          <p:nvPr/>
        </p:nvSpPr>
        <p:spPr bwMode="auto">
          <a:xfrm>
            <a:off x="3352800" y="2133600"/>
            <a:ext cx="300038" cy="369888"/>
          </a:xfrm>
          <a:prstGeom prst="rect">
            <a:avLst/>
          </a:prstGeom>
          <a:noFill/>
          <a:ln w="9525">
            <a:noFill/>
            <a:miter lim="800000"/>
            <a:headEnd/>
            <a:tailEnd/>
          </a:ln>
        </p:spPr>
        <p:txBody>
          <a:bodyPr wrap="none">
            <a:spAutoFit/>
          </a:bodyPr>
          <a:lstStyle/>
          <a:p>
            <a:r>
              <a:rPr lang="en-US" altLang="en-US"/>
              <a:t>a</a:t>
            </a:r>
          </a:p>
        </p:txBody>
      </p:sp>
      <p:sp>
        <p:nvSpPr>
          <p:cNvPr id="2064" name="TextBox 18"/>
          <p:cNvSpPr txBox="1">
            <a:spLocks noChangeArrowheads="1"/>
          </p:cNvSpPr>
          <p:nvPr/>
        </p:nvSpPr>
        <p:spPr bwMode="auto">
          <a:xfrm>
            <a:off x="3702050" y="2740025"/>
            <a:ext cx="300038" cy="369888"/>
          </a:xfrm>
          <a:prstGeom prst="rect">
            <a:avLst/>
          </a:prstGeom>
          <a:noFill/>
          <a:ln w="9525">
            <a:noFill/>
            <a:miter lim="800000"/>
            <a:headEnd/>
            <a:tailEnd/>
          </a:ln>
        </p:spPr>
        <p:txBody>
          <a:bodyPr wrap="none">
            <a:spAutoFit/>
          </a:bodyPr>
          <a:lstStyle/>
          <a:p>
            <a:r>
              <a:rPr lang="en-US" altLang="en-US"/>
              <a:t>a</a:t>
            </a:r>
          </a:p>
        </p:txBody>
      </p:sp>
      <p:sp>
        <p:nvSpPr>
          <p:cNvPr id="2065" name="TextBox 19"/>
          <p:cNvSpPr txBox="1">
            <a:spLocks noChangeArrowheads="1"/>
          </p:cNvSpPr>
          <p:nvPr/>
        </p:nvSpPr>
        <p:spPr bwMode="auto">
          <a:xfrm>
            <a:off x="4130675" y="3327400"/>
            <a:ext cx="300038" cy="369888"/>
          </a:xfrm>
          <a:prstGeom prst="rect">
            <a:avLst/>
          </a:prstGeom>
          <a:noFill/>
          <a:ln w="9525">
            <a:noFill/>
            <a:miter lim="800000"/>
            <a:headEnd/>
            <a:tailEnd/>
          </a:ln>
        </p:spPr>
        <p:txBody>
          <a:bodyPr wrap="none">
            <a:spAutoFit/>
          </a:bodyPr>
          <a:lstStyle/>
          <a:p>
            <a:r>
              <a:rPr lang="en-US" altLang="en-US"/>
              <a:t>a</a:t>
            </a:r>
          </a:p>
        </p:txBody>
      </p:sp>
      <p:sp>
        <p:nvSpPr>
          <p:cNvPr id="18" name="17 - Ορθογώνιο"/>
          <p:cNvSpPr/>
          <p:nvPr/>
        </p:nvSpPr>
        <p:spPr>
          <a:xfrm>
            <a:off x="3200400" y="1600200"/>
            <a:ext cx="32766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l-GR" dirty="0" smtClean="0">
                <a:solidFill>
                  <a:schemeClr val="tx1"/>
                </a:solidFill>
              </a:rPr>
              <a:t>Μπλε</a:t>
            </a:r>
            <a:r>
              <a:rPr lang="en-US" dirty="0" smtClean="0">
                <a:solidFill>
                  <a:schemeClr val="tx1"/>
                </a:solidFill>
              </a:rPr>
              <a:t>: </a:t>
            </a:r>
            <a:r>
              <a:rPr lang="en-US" dirty="0">
                <a:solidFill>
                  <a:schemeClr val="tx1"/>
                </a:solidFill>
              </a:rPr>
              <a:t>Super market control oil</a:t>
            </a:r>
          </a:p>
          <a:p>
            <a:pPr>
              <a:defRPr/>
            </a:pPr>
            <a:endParaRPr lang="en-US" dirty="0">
              <a:solidFill>
                <a:schemeClr val="tx1"/>
              </a:solidFill>
            </a:endParaRPr>
          </a:p>
          <a:p>
            <a:pPr>
              <a:defRPr/>
            </a:pPr>
            <a:r>
              <a:rPr lang="el-GR" dirty="0" smtClean="0">
                <a:solidFill>
                  <a:schemeClr val="tx1"/>
                </a:solidFill>
              </a:rPr>
              <a:t>Κόκκινο</a:t>
            </a:r>
            <a:r>
              <a:rPr lang="en-US" dirty="0" smtClean="0">
                <a:solidFill>
                  <a:schemeClr val="tx1"/>
                </a:solidFill>
              </a:rPr>
              <a:t>: </a:t>
            </a:r>
            <a:r>
              <a:rPr lang="en-US" dirty="0">
                <a:solidFill>
                  <a:schemeClr val="tx1"/>
                </a:solidFill>
              </a:rPr>
              <a:t>California </a:t>
            </a:r>
            <a:r>
              <a:rPr lang="en-US" dirty="0" err="1">
                <a:solidFill>
                  <a:schemeClr val="tx1"/>
                </a:solidFill>
              </a:rPr>
              <a:t>Arbequina</a:t>
            </a:r>
            <a:r>
              <a:rPr lang="en-US" dirty="0">
                <a:solidFill>
                  <a:schemeClr val="tx1"/>
                </a:solidFill>
              </a:rPr>
              <a:t> </a:t>
            </a:r>
            <a:r>
              <a:rPr lang="en-US" dirty="0" smtClean="0">
                <a:solidFill>
                  <a:schemeClr val="tx1"/>
                </a:solidFill>
              </a:rPr>
              <a:t>(</a:t>
            </a:r>
            <a:r>
              <a:rPr lang="el-GR" dirty="0" smtClean="0">
                <a:solidFill>
                  <a:schemeClr val="tx1"/>
                </a:solidFill>
              </a:rPr>
              <a:t>Υψηλό σε </a:t>
            </a:r>
            <a:r>
              <a:rPr lang="el-GR" dirty="0" err="1" smtClean="0">
                <a:solidFill>
                  <a:schemeClr val="tx1"/>
                </a:solidFill>
              </a:rPr>
              <a:t>ελαιασίνη</a:t>
            </a:r>
            <a:r>
              <a:rPr lang="en-US" dirty="0" smtClean="0">
                <a:solidFill>
                  <a:schemeClr val="tx1"/>
                </a:solidFill>
              </a:rPr>
              <a:t> </a:t>
            </a:r>
            <a:r>
              <a:rPr lang="en-US" dirty="0">
                <a:solidFill>
                  <a:schemeClr val="tx1"/>
                </a:solidFill>
              </a:rPr>
              <a:t>12 mg dose) </a:t>
            </a:r>
          </a:p>
          <a:p>
            <a:pPr>
              <a:defRPr/>
            </a:pPr>
            <a:endParaRPr lang="en-US" dirty="0">
              <a:solidFill>
                <a:schemeClr val="tx1"/>
              </a:solidFill>
            </a:endParaRPr>
          </a:p>
          <a:p>
            <a:pPr>
              <a:defRPr/>
            </a:pPr>
            <a:r>
              <a:rPr lang="el-GR" dirty="0" smtClean="0">
                <a:solidFill>
                  <a:schemeClr val="tx1"/>
                </a:solidFill>
              </a:rPr>
              <a:t>Πράσινο</a:t>
            </a:r>
            <a:r>
              <a:rPr lang="en-US" dirty="0" smtClean="0">
                <a:solidFill>
                  <a:schemeClr val="tx1"/>
                </a:solidFill>
              </a:rPr>
              <a:t>: </a:t>
            </a:r>
            <a:r>
              <a:rPr lang="en-US" dirty="0" err="1">
                <a:solidFill>
                  <a:schemeClr val="tx1"/>
                </a:solidFill>
              </a:rPr>
              <a:t>Kalamata</a:t>
            </a:r>
            <a:r>
              <a:rPr lang="en-US" dirty="0">
                <a:solidFill>
                  <a:schemeClr val="tx1"/>
                </a:solidFill>
              </a:rPr>
              <a:t> </a:t>
            </a:r>
            <a:r>
              <a:rPr lang="en-US" dirty="0" smtClean="0">
                <a:solidFill>
                  <a:schemeClr val="tx1"/>
                </a:solidFill>
              </a:rPr>
              <a:t>oil</a:t>
            </a:r>
            <a:r>
              <a:rPr lang="el-GR" dirty="0" smtClean="0">
                <a:solidFill>
                  <a:schemeClr val="tx1"/>
                </a:solidFill>
              </a:rPr>
              <a:t>*</a:t>
            </a:r>
            <a:r>
              <a:rPr lang="en-US" dirty="0" smtClean="0">
                <a:solidFill>
                  <a:schemeClr val="tx1"/>
                </a:solidFill>
              </a:rPr>
              <a:t> (</a:t>
            </a:r>
            <a:r>
              <a:rPr lang="el-GR" dirty="0" smtClean="0">
                <a:solidFill>
                  <a:schemeClr val="tx1"/>
                </a:solidFill>
              </a:rPr>
              <a:t>Υψηλό σε </a:t>
            </a:r>
            <a:r>
              <a:rPr lang="el-GR" dirty="0" err="1" smtClean="0">
                <a:solidFill>
                  <a:schemeClr val="tx1"/>
                </a:solidFill>
              </a:rPr>
              <a:t>ελαιοκανθάλη</a:t>
            </a:r>
            <a:r>
              <a:rPr lang="en-US" dirty="0" smtClean="0">
                <a:solidFill>
                  <a:schemeClr val="tx1"/>
                </a:solidFill>
              </a:rPr>
              <a:t> </a:t>
            </a:r>
            <a:r>
              <a:rPr lang="en-US" dirty="0">
                <a:solidFill>
                  <a:schemeClr val="tx1"/>
                </a:solidFill>
              </a:rPr>
              <a:t>12 mg dose)</a:t>
            </a:r>
          </a:p>
          <a:p>
            <a:pPr>
              <a:defRPr/>
            </a:pPr>
            <a:endParaRPr lang="en-US" dirty="0">
              <a:solidFill>
                <a:schemeClr val="tx1"/>
              </a:solidFill>
            </a:endParaRPr>
          </a:p>
          <a:p>
            <a:pPr>
              <a:defRPr/>
            </a:pPr>
            <a:r>
              <a:rPr lang="el-GR" dirty="0" smtClean="0">
                <a:solidFill>
                  <a:schemeClr val="tx1"/>
                </a:solidFill>
              </a:rPr>
              <a:t>Μωβ</a:t>
            </a:r>
            <a:r>
              <a:rPr lang="en-US" dirty="0" smtClean="0">
                <a:solidFill>
                  <a:schemeClr val="tx1"/>
                </a:solidFill>
              </a:rPr>
              <a:t>: </a:t>
            </a:r>
            <a:r>
              <a:rPr lang="en-US" dirty="0">
                <a:solidFill>
                  <a:schemeClr val="tx1"/>
                </a:solidFill>
              </a:rPr>
              <a:t>Ibuprofen (400 mg dose)</a:t>
            </a:r>
            <a:endParaRPr lang="el-GR" dirty="0">
              <a:solidFill>
                <a:schemeClr val="tx1"/>
              </a:solidFill>
            </a:endParaRPr>
          </a:p>
        </p:txBody>
      </p:sp>
      <p:sp>
        <p:nvSpPr>
          <p:cNvPr id="20" name="19 - Ορθογώνιο"/>
          <p:cNvSpPr/>
          <p:nvPr/>
        </p:nvSpPr>
        <p:spPr>
          <a:xfrm>
            <a:off x="5181600" y="5486400"/>
            <a:ext cx="2590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2068" name="Picture 19" descr="http://www.expresschemist.co.uk/pics/products/47332/2/numark-400mg-ibuprofen-tablets.jpg"/>
          <p:cNvPicPr>
            <a:picLocks noChangeAspect="1" noChangeArrowheads="1"/>
          </p:cNvPicPr>
          <p:nvPr/>
        </p:nvPicPr>
        <p:blipFill>
          <a:blip r:embed="rId4"/>
          <a:srcRect/>
          <a:stretch>
            <a:fillRect/>
          </a:stretch>
        </p:blipFill>
        <p:spPr bwMode="auto">
          <a:xfrm>
            <a:off x="6248400" y="4038600"/>
            <a:ext cx="2381250" cy="2000250"/>
          </a:xfrm>
          <a:prstGeom prst="rect">
            <a:avLst/>
          </a:prstGeom>
          <a:noFill/>
          <a:ln w="9525">
            <a:noFill/>
            <a:miter lim="800000"/>
            <a:headEnd/>
            <a:tailEnd/>
          </a:ln>
        </p:spPr>
      </p:pic>
      <p:pic>
        <p:nvPicPr>
          <p:cNvPr id="2069" name="Picture 21" descr="http://www.dutyfreeshops.gr/files/temp/EA14AEC06077A98AF161BE384191BEB6.jpg"/>
          <p:cNvPicPr>
            <a:picLocks noChangeAspect="1" noChangeArrowheads="1"/>
          </p:cNvPicPr>
          <p:nvPr/>
        </p:nvPicPr>
        <p:blipFill>
          <a:blip r:embed="rId5"/>
          <a:srcRect r="9969"/>
          <a:stretch>
            <a:fillRect/>
          </a:stretch>
        </p:blipFill>
        <p:spPr bwMode="auto">
          <a:xfrm>
            <a:off x="6324600" y="1066800"/>
            <a:ext cx="2667000" cy="2962275"/>
          </a:xfrm>
          <a:prstGeom prst="rect">
            <a:avLst/>
          </a:prstGeom>
          <a:noFill/>
          <a:ln w="9525">
            <a:noFill/>
            <a:miter lim="800000"/>
            <a:headEnd/>
            <a:tailEnd/>
          </a:ln>
        </p:spPr>
      </p:pic>
      <p:sp>
        <p:nvSpPr>
          <p:cNvPr id="22" name="21 - TextBox"/>
          <p:cNvSpPr txBox="1"/>
          <p:nvPr/>
        </p:nvSpPr>
        <p:spPr>
          <a:xfrm>
            <a:off x="381000" y="6400800"/>
            <a:ext cx="7452681" cy="461665"/>
          </a:xfrm>
          <a:prstGeom prst="rect">
            <a:avLst/>
          </a:prstGeom>
          <a:noFill/>
        </p:spPr>
        <p:txBody>
          <a:bodyPr wrap="none" rtlCol="0">
            <a:spAutoFit/>
          </a:bodyPr>
          <a:lstStyle/>
          <a:p>
            <a:r>
              <a:rPr lang="el-GR" sz="2400" b="1" dirty="0" smtClean="0">
                <a:solidFill>
                  <a:srgbClr val="FF0000"/>
                </a:solidFill>
              </a:rPr>
              <a:t>* Λάδι από </a:t>
            </a:r>
            <a:r>
              <a:rPr lang="el-GR" sz="2400" b="1" dirty="0" err="1" smtClean="0">
                <a:solidFill>
                  <a:srgbClr val="FF0000"/>
                </a:solidFill>
              </a:rPr>
              <a:t>Ακριτοχώρι</a:t>
            </a:r>
            <a:r>
              <a:rPr lang="el-GR" sz="2400" b="1" dirty="0" smtClean="0">
                <a:solidFill>
                  <a:srgbClr val="FF0000"/>
                </a:solidFill>
              </a:rPr>
              <a:t>, </a:t>
            </a:r>
            <a:r>
              <a:rPr lang="el-GR" sz="2400" b="1" dirty="0" err="1" smtClean="0">
                <a:solidFill>
                  <a:srgbClr val="FF0000"/>
                </a:solidFill>
              </a:rPr>
              <a:t>Λάμπαινα</a:t>
            </a:r>
            <a:r>
              <a:rPr lang="el-GR" sz="2400" b="1" dirty="0" smtClean="0">
                <a:solidFill>
                  <a:srgbClr val="FF0000"/>
                </a:solidFill>
              </a:rPr>
              <a:t> και </a:t>
            </a:r>
            <a:r>
              <a:rPr lang="el-GR" sz="2400" b="1" dirty="0" err="1" smtClean="0">
                <a:solidFill>
                  <a:srgbClr val="FF0000"/>
                </a:solidFill>
              </a:rPr>
              <a:t>Λευκοχώρα</a:t>
            </a:r>
            <a:endParaRPr lang="el-GR" sz="2400" b="1" dirty="0">
              <a:solidFill>
                <a:srgbClr val="FF0000"/>
              </a:solidFill>
            </a:endParaRPr>
          </a:p>
        </p:txBody>
      </p:sp>
      <p:sp>
        <p:nvSpPr>
          <p:cNvPr id="23" name="22 - Βέλος προς τα κάτω"/>
          <p:cNvSpPr/>
          <p:nvPr/>
        </p:nvSpPr>
        <p:spPr>
          <a:xfrm rot="12846709">
            <a:off x="1331939" y="3572499"/>
            <a:ext cx="381000" cy="1345328"/>
          </a:xfrm>
          <a:prstGeom prst="down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altLang="en-US" sz="2800" smtClean="0"/>
              <a:t>Oleocanthal and Oleacein-Rich EVOO Intake reduces Collagen-Induced Platelet Aggregation Relative to control EVOO</a:t>
            </a:r>
          </a:p>
        </p:txBody>
      </p:sp>
      <p:graphicFrame>
        <p:nvGraphicFramePr>
          <p:cNvPr id="3074" name="Content Placeholder 3"/>
          <p:cNvGraphicFramePr>
            <a:graphicFrameLocks noGrp="1"/>
          </p:cNvGraphicFramePr>
          <p:nvPr>
            <p:ph idx="1"/>
          </p:nvPr>
        </p:nvGraphicFramePr>
        <p:xfrm>
          <a:off x="406400" y="1549400"/>
          <a:ext cx="7493000" cy="4064000"/>
        </p:xfrm>
        <a:graphic>
          <a:graphicData uri="http://schemas.openxmlformats.org/presentationml/2006/ole">
            <p:oleObj spid="_x0000_s3074" r:id="rId3" imgW="7492633" imgH="4066384" progId="Excel.Sheet.8">
              <p:embed/>
            </p:oleObj>
          </a:graphicData>
        </a:graphic>
      </p:graphicFrame>
      <p:sp>
        <p:nvSpPr>
          <p:cNvPr id="7" name="TextBox 6"/>
          <p:cNvSpPr txBox="1"/>
          <p:nvPr/>
        </p:nvSpPr>
        <p:spPr>
          <a:xfrm>
            <a:off x="5510213" y="5702300"/>
            <a:ext cx="1704975" cy="646113"/>
          </a:xfrm>
          <a:prstGeom prst="rect">
            <a:avLst/>
          </a:prstGeom>
          <a:noFill/>
        </p:spPr>
        <p:txBody>
          <a:bodyPr wrap="none">
            <a:spAutoFit/>
          </a:bodyPr>
          <a:lstStyle/>
          <a:p>
            <a:pPr algn="ctr" fontAlgn="auto">
              <a:spcBef>
                <a:spcPts val="0"/>
              </a:spcBef>
              <a:spcAft>
                <a:spcPts val="0"/>
              </a:spcAft>
              <a:defRPr/>
            </a:pPr>
            <a:r>
              <a:rPr lang="en-US" dirty="0">
                <a:solidFill>
                  <a:prstClr val="black"/>
                </a:solidFill>
                <a:latin typeface="Calibri"/>
                <a:cs typeface="+mn-cs"/>
              </a:rPr>
              <a:t>ADP Stimulated</a:t>
            </a:r>
          </a:p>
          <a:p>
            <a:pPr algn="ctr" fontAlgn="auto">
              <a:spcBef>
                <a:spcPts val="0"/>
              </a:spcBef>
              <a:spcAft>
                <a:spcPts val="0"/>
              </a:spcAft>
              <a:defRPr/>
            </a:pPr>
            <a:r>
              <a:rPr lang="en-US" dirty="0">
                <a:solidFill>
                  <a:prstClr val="black"/>
                </a:solidFill>
                <a:latin typeface="Calibri"/>
                <a:cs typeface="+mn-cs"/>
              </a:rPr>
              <a:t>(n=6)</a:t>
            </a:r>
          </a:p>
        </p:txBody>
      </p:sp>
      <p:sp>
        <p:nvSpPr>
          <p:cNvPr id="8" name="TextBox 7"/>
          <p:cNvSpPr txBox="1"/>
          <p:nvPr/>
        </p:nvSpPr>
        <p:spPr>
          <a:xfrm>
            <a:off x="1943100" y="5702300"/>
            <a:ext cx="2058988" cy="646113"/>
          </a:xfrm>
          <a:prstGeom prst="rect">
            <a:avLst/>
          </a:prstGeom>
          <a:noFill/>
        </p:spPr>
        <p:txBody>
          <a:bodyPr wrap="none">
            <a:spAutoFit/>
          </a:bodyPr>
          <a:lstStyle/>
          <a:p>
            <a:pPr algn="ctr" fontAlgn="auto">
              <a:spcBef>
                <a:spcPts val="0"/>
              </a:spcBef>
              <a:spcAft>
                <a:spcPts val="0"/>
              </a:spcAft>
              <a:defRPr/>
            </a:pPr>
            <a:r>
              <a:rPr lang="en-US" dirty="0">
                <a:solidFill>
                  <a:prstClr val="black"/>
                </a:solidFill>
                <a:latin typeface="Calibri"/>
                <a:cs typeface="+mn-cs"/>
              </a:rPr>
              <a:t>Collagen Stimulated</a:t>
            </a:r>
          </a:p>
          <a:p>
            <a:pPr algn="ctr" fontAlgn="auto">
              <a:spcBef>
                <a:spcPts val="0"/>
              </a:spcBef>
              <a:spcAft>
                <a:spcPts val="0"/>
              </a:spcAft>
              <a:defRPr/>
            </a:pPr>
            <a:r>
              <a:rPr lang="en-US" dirty="0">
                <a:solidFill>
                  <a:prstClr val="black"/>
                </a:solidFill>
                <a:latin typeface="Calibri"/>
                <a:cs typeface="+mn-cs"/>
              </a:rPr>
              <a:t>(n=9)</a:t>
            </a:r>
          </a:p>
        </p:txBody>
      </p:sp>
      <p:cxnSp>
        <p:nvCxnSpPr>
          <p:cNvPr id="10" name="Straight Connector 9"/>
          <p:cNvCxnSpPr/>
          <p:nvPr/>
        </p:nvCxnSpPr>
        <p:spPr>
          <a:xfrm>
            <a:off x="990600" y="5715000"/>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90600" y="5626100"/>
            <a:ext cx="381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0" y="5702300"/>
            <a:ext cx="2057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0" y="5613400"/>
            <a:ext cx="2057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82" name="TextBox 1"/>
          <p:cNvSpPr txBox="1">
            <a:spLocks noChangeArrowheads="1"/>
          </p:cNvSpPr>
          <p:nvPr/>
        </p:nvSpPr>
        <p:spPr bwMode="auto">
          <a:xfrm>
            <a:off x="1144588" y="2895600"/>
            <a:ext cx="301625" cy="369888"/>
          </a:xfrm>
          <a:prstGeom prst="rect">
            <a:avLst/>
          </a:prstGeom>
          <a:noFill/>
          <a:ln w="9525">
            <a:noFill/>
            <a:miter lim="800000"/>
            <a:headEnd/>
            <a:tailEnd/>
          </a:ln>
        </p:spPr>
        <p:txBody>
          <a:bodyPr wrap="none">
            <a:spAutoFit/>
          </a:bodyPr>
          <a:lstStyle/>
          <a:p>
            <a:r>
              <a:rPr lang="en-US" altLang="en-US"/>
              <a:t>a</a:t>
            </a:r>
          </a:p>
        </p:txBody>
      </p:sp>
      <p:sp>
        <p:nvSpPr>
          <p:cNvPr id="3083" name="TextBox 13"/>
          <p:cNvSpPr txBox="1">
            <a:spLocks noChangeArrowheads="1"/>
          </p:cNvSpPr>
          <p:nvPr/>
        </p:nvSpPr>
        <p:spPr bwMode="auto">
          <a:xfrm>
            <a:off x="1547813" y="3309938"/>
            <a:ext cx="312737" cy="368300"/>
          </a:xfrm>
          <a:prstGeom prst="rect">
            <a:avLst/>
          </a:prstGeom>
          <a:noFill/>
          <a:ln w="9525">
            <a:noFill/>
            <a:miter lim="800000"/>
            <a:headEnd/>
            <a:tailEnd/>
          </a:ln>
        </p:spPr>
        <p:txBody>
          <a:bodyPr wrap="none">
            <a:spAutoFit/>
          </a:bodyPr>
          <a:lstStyle/>
          <a:p>
            <a:r>
              <a:rPr lang="en-US" altLang="en-US"/>
              <a:t>b</a:t>
            </a:r>
          </a:p>
        </p:txBody>
      </p:sp>
      <p:sp>
        <p:nvSpPr>
          <p:cNvPr id="3084" name="TextBox 14"/>
          <p:cNvSpPr txBox="1">
            <a:spLocks noChangeArrowheads="1"/>
          </p:cNvSpPr>
          <p:nvPr/>
        </p:nvSpPr>
        <p:spPr bwMode="auto">
          <a:xfrm>
            <a:off x="1952625" y="3962400"/>
            <a:ext cx="314325" cy="369888"/>
          </a:xfrm>
          <a:prstGeom prst="rect">
            <a:avLst/>
          </a:prstGeom>
          <a:noFill/>
          <a:ln w="9525">
            <a:noFill/>
            <a:miter lim="800000"/>
            <a:headEnd/>
            <a:tailEnd/>
          </a:ln>
        </p:spPr>
        <p:txBody>
          <a:bodyPr wrap="none">
            <a:spAutoFit/>
          </a:bodyPr>
          <a:lstStyle/>
          <a:p>
            <a:r>
              <a:rPr lang="en-US" altLang="en-US"/>
              <a:t>b</a:t>
            </a:r>
          </a:p>
        </p:txBody>
      </p:sp>
      <p:sp>
        <p:nvSpPr>
          <p:cNvPr id="3085" name="TextBox 15"/>
          <p:cNvSpPr txBox="1">
            <a:spLocks noChangeArrowheads="1"/>
          </p:cNvSpPr>
          <p:nvPr/>
        </p:nvSpPr>
        <p:spPr bwMode="auto">
          <a:xfrm>
            <a:off x="2378075" y="4724400"/>
            <a:ext cx="287338" cy="369888"/>
          </a:xfrm>
          <a:prstGeom prst="rect">
            <a:avLst/>
          </a:prstGeom>
          <a:noFill/>
          <a:ln w="9525">
            <a:noFill/>
            <a:miter lim="800000"/>
            <a:headEnd/>
            <a:tailEnd/>
          </a:ln>
        </p:spPr>
        <p:txBody>
          <a:bodyPr wrap="none">
            <a:spAutoFit/>
          </a:bodyPr>
          <a:lstStyle/>
          <a:p>
            <a:r>
              <a:rPr lang="en-US" altLang="en-US"/>
              <a:t>c</a:t>
            </a:r>
          </a:p>
        </p:txBody>
      </p:sp>
      <p:sp>
        <p:nvSpPr>
          <p:cNvPr id="3086" name="TextBox 16"/>
          <p:cNvSpPr txBox="1">
            <a:spLocks noChangeArrowheads="1"/>
          </p:cNvSpPr>
          <p:nvPr/>
        </p:nvSpPr>
        <p:spPr bwMode="auto">
          <a:xfrm>
            <a:off x="4487863" y="4502150"/>
            <a:ext cx="312737" cy="369888"/>
          </a:xfrm>
          <a:prstGeom prst="rect">
            <a:avLst/>
          </a:prstGeom>
          <a:noFill/>
          <a:ln w="9525">
            <a:noFill/>
            <a:miter lim="800000"/>
            <a:headEnd/>
            <a:tailEnd/>
          </a:ln>
        </p:spPr>
        <p:txBody>
          <a:bodyPr wrap="none">
            <a:spAutoFit/>
          </a:bodyPr>
          <a:lstStyle/>
          <a:p>
            <a:r>
              <a:rPr lang="en-US" altLang="en-US"/>
              <a:t>b</a:t>
            </a:r>
          </a:p>
        </p:txBody>
      </p:sp>
      <p:sp>
        <p:nvSpPr>
          <p:cNvPr id="3087" name="TextBox 17"/>
          <p:cNvSpPr txBox="1">
            <a:spLocks noChangeArrowheads="1"/>
          </p:cNvSpPr>
          <p:nvPr/>
        </p:nvSpPr>
        <p:spPr bwMode="auto">
          <a:xfrm>
            <a:off x="3352800" y="2133600"/>
            <a:ext cx="300038" cy="369888"/>
          </a:xfrm>
          <a:prstGeom prst="rect">
            <a:avLst/>
          </a:prstGeom>
          <a:noFill/>
          <a:ln w="9525">
            <a:noFill/>
            <a:miter lim="800000"/>
            <a:headEnd/>
            <a:tailEnd/>
          </a:ln>
        </p:spPr>
        <p:txBody>
          <a:bodyPr wrap="none">
            <a:spAutoFit/>
          </a:bodyPr>
          <a:lstStyle/>
          <a:p>
            <a:r>
              <a:rPr lang="en-US" altLang="en-US"/>
              <a:t>a</a:t>
            </a:r>
          </a:p>
        </p:txBody>
      </p:sp>
      <p:sp>
        <p:nvSpPr>
          <p:cNvPr id="3088" name="TextBox 18"/>
          <p:cNvSpPr txBox="1">
            <a:spLocks noChangeArrowheads="1"/>
          </p:cNvSpPr>
          <p:nvPr/>
        </p:nvSpPr>
        <p:spPr bwMode="auto">
          <a:xfrm>
            <a:off x="3702050" y="2740025"/>
            <a:ext cx="300038" cy="369888"/>
          </a:xfrm>
          <a:prstGeom prst="rect">
            <a:avLst/>
          </a:prstGeom>
          <a:noFill/>
          <a:ln w="9525">
            <a:noFill/>
            <a:miter lim="800000"/>
            <a:headEnd/>
            <a:tailEnd/>
          </a:ln>
        </p:spPr>
        <p:txBody>
          <a:bodyPr wrap="none">
            <a:spAutoFit/>
          </a:bodyPr>
          <a:lstStyle/>
          <a:p>
            <a:r>
              <a:rPr lang="en-US" altLang="en-US"/>
              <a:t>a</a:t>
            </a:r>
          </a:p>
        </p:txBody>
      </p:sp>
      <p:sp>
        <p:nvSpPr>
          <p:cNvPr id="3089" name="TextBox 19"/>
          <p:cNvSpPr txBox="1">
            <a:spLocks noChangeArrowheads="1"/>
          </p:cNvSpPr>
          <p:nvPr/>
        </p:nvSpPr>
        <p:spPr bwMode="auto">
          <a:xfrm>
            <a:off x="4130675" y="3327400"/>
            <a:ext cx="300038" cy="369888"/>
          </a:xfrm>
          <a:prstGeom prst="rect">
            <a:avLst/>
          </a:prstGeom>
          <a:noFill/>
          <a:ln w="9525">
            <a:noFill/>
            <a:miter lim="800000"/>
            <a:headEnd/>
            <a:tailEnd/>
          </a:ln>
        </p:spPr>
        <p:txBody>
          <a:bodyPr wrap="none">
            <a:spAutoFit/>
          </a:bodyPr>
          <a:lstStyle/>
          <a:p>
            <a:r>
              <a:rPr lang="en-US" altLang="en-US"/>
              <a:t>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l-GR" altLang="en-US" sz="2000" b="1" dirty="0" smtClean="0">
                <a:solidFill>
                  <a:schemeClr val="accent1"/>
                </a:solidFill>
                <a:latin typeface="Calibri" pitchFamily="34" charset="0"/>
              </a:rPr>
              <a:t>Η επίδραση στη συσσώρευση των αιμοπεταλίων είναι ισχυρά συνδεδεμένη με την αναστολή των ενζύμων </a:t>
            </a:r>
            <a:r>
              <a:rPr lang="en-US" altLang="en-US" sz="2000" b="1" dirty="0" smtClean="0">
                <a:solidFill>
                  <a:schemeClr val="accent1"/>
                </a:solidFill>
                <a:latin typeface="Calibri" pitchFamily="34" charset="0"/>
              </a:rPr>
              <a:t>12-LOX </a:t>
            </a:r>
            <a:r>
              <a:rPr lang="el-GR" altLang="en-US" sz="2000" b="1" dirty="0" smtClean="0">
                <a:solidFill>
                  <a:schemeClr val="accent1"/>
                </a:solidFill>
                <a:latin typeface="Calibri" pitchFamily="34" charset="0"/>
              </a:rPr>
              <a:t>και</a:t>
            </a:r>
            <a:r>
              <a:rPr lang="en-US" altLang="en-US" sz="2000" b="1" dirty="0" smtClean="0">
                <a:solidFill>
                  <a:schemeClr val="accent1"/>
                </a:solidFill>
                <a:latin typeface="Calibri" pitchFamily="34" charset="0"/>
              </a:rPr>
              <a:t> COX</a:t>
            </a:r>
            <a:endParaRPr lang="en-US" altLang="en-US" sz="2000" b="1" dirty="0" smtClean="0"/>
          </a:p>
        </p:txBody>
      </p:sp>
      <p:pic>
        <p:nvPicPr>
          <p:cNvPr id="48131" name="Picture 3"/>
          <p:cNvPicPr>
            <a:picLocks noChangeAspect="1"/>
          </p:cNvPicPr>
          <p:nvPr/>
        </p:nvPicPr>
        <p:blipFill>
          <a:blip r:embed="rId2"/>
          <a:srcRect/>
          <a:stretch>
            <a:fillRect/>
          </a:stretch>
        </p:blipFill>
        <p:spPr bwMode="auto">
          <a:xfrm>
            <a:off x="1600200" y="2209800"/>
            <a:ext cx="5265738" cy="3352800"/>
          </a:xfrm>
          <a:prstGeom prst="rect">
            <a:avLst/>
          </a:prstGeom>
          <a:noFill/>
          <a:ln w="9525">
            <a:noFill/>
            <a:miter lim="800000"/>
            <a:headEnd/>
            <a:tailEnd/>
          </a:ln>
        </p:spPr>
      </p:pic>
      <p:sp>
        <p:nvSpPr>
          <p:cNvPr id="4" name="3 - Έλλειψη"/>
          <p:cNvSpPr/>
          <p:nvPr/>
        </p:nvSpPr>
        <p:spPr>
          <a:xfrm>
            <a:off x="1447800" y="3048000"/>
            <a:ext cx="2209800" cy="2209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l-GR" altLang="en-US" sz="3200" b="1" dirty="0" smtClean="0"/>
              <a:t>Οι 4 από τους 9 εθελοντές ανταποκρίθηκαν στο λάδι σαν να είχαν πάρει </a:t>
            </a:r>
            <a:r>
              <a:rPr lang="en-US" altLang="en-US" sz="3200" b="1" dirty="0" smtClean="0"/>
              <a:t>ibuprofen</a:t>
            </a:r>
            <a:endParaRPr lang="en-US" altLang="en-US" sz="3200" b="1" dirty="0" smtClean="0"/>
          </a:p>
        </p:txBody>
      </p:sp>
      <p:pic>
        <p:nvPicPr>
          <p:cNvPr id="49155" name="Content Placeholder 5"/>
          <p:cNvPicPr>
            <a:picLocks noGrp="1" noChangeAspect="1"/>
          </p:cNvPicPr>
          <p:nvPr>
            <p:ph idx="1"/>
          </p:nvPr>
        </p:nvPicPr>
        <p:blipFill>
          <a:blip r:embed="rId2"/>
          <a:srcRect/>
          <a:stretch>
            <a:fillRect/>
          </a:stretch>
        </p:blipFill>
        <p:spPr>
          <a:xfrm>
            <a:off x="1290638" y="1828800"/>
            <a:ext cx="6175375" cy="4114800"/>
          </a:xfrm>
        </p:spPr>
      </p:pic>
      <p:sp>
        <p:nvSpPr>
          <p:cNvPr id="4" name="3 - Ορθογώνιο"/>
          <p:cNvSpPr/>
          <p:nvPr/>
        </p:nvSpPr>
        <p:spPr>
          <a:xfrm>
            <a:off x="1905000" y="1828800"/>
            <a:ext cx="457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4 - Ορθογώνιο"/>
          <p:cNvSpPr/>
          <p:nvPr/>
        </p:nvSpPr>
        <p:spPr>
          <a:xfrm>
            <a:off x="4648200" y="1905000"/>
            <a:ext cx="457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Έλλειψη"/>
          <p:cNvSpPr/>
          <p:nvPr/>
        </p:nvSpPr>
        <p:spPr>
          <a:xfrm>
            <a:off x="1752600" y="3810000"/>
            <a:ext cx="3048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Έλλειψη"/>
          <p:cNvSpPr/>
          <p:nvPr/>
        </p:nvSpPr>
        <p:spPr>
          <a:xfrm>
            <a:off x="2590800" y="3810000"/>
            <a:ext cx="3810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z="2000" b="1" smtClean="0"/>
              <a:t>The changes in 12-LOX and COX products were more strongly correlated with Platelet Aggregation Effects in Oil Treated Subjects </a:t>
            </a:r>
          </a:p>
        </p:txBody>
      </p:sp>
      <p:pic>
        <p:nvPicPr>
          <p:cNvPr id="50179" name="Content Placeholder 3"/>
          <p:cNvPicPr>
            <a:picLocks noGrp="1" noChangeAspect="1"/>
          </p:cNvPicPr>
          <p:nvPr>
            <p:ph idx="1"/>
          </p:nvPr>
        </p:nvPicPr>
        <p:blipFill>
          <a:blip r:embed="rId2"/>
          <a:srcRect/>
          <a:stretch>
            <a:fillRect/>
          </a:stretch>
        </p:blipFill>
        <p:spPr>
          <a:xfrm>
            <a:off x="1685925" y="2209800"/>
            <a:ext cx="5172075" cy="31242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609600" y="301625"/>
            <a:ext cx="2808205" cy="584775"/>
          </a:xfrm>
          <a:prstGeom prst="rect">
            <a:avLst/>
          </a:prstGeom>
          <a:noFill/>
          <a:ln>
            <a:noFill/>
          </a:ln>
          <a:extLst>
            <a:ext uri="{909E8E84-426E-40DD-AFC4-6F175D3DCCD1}"/>
            <a:ext uri="{91240B29-F687-4F45-9708-019B960494DF}"/>
          </a:extLst>
        </p:spPr>
        <p:txBody>
          <a:bodyPr wrap="none">
            <a:spAutoFit/>
          </a:bodyPr>
          <a:lstStyle>
            <a:lvl1pPr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42950" indent="-285750"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228600"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600200" indent="-228600"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marL="2057400" indent="-228600"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marL="25146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marL="29718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marL="34290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marL="38862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eaLnBrk="1" hangingPunct="1">
              <a:spcBef>
                <a:spcPct val="0"/>
              </a:spcBef>
              <a:buClrTx/>
              <a:buFontTx/>
              <a:buNone/>
              <a:defRPr/>
            </a:pPr>
            <a:r>
              <a:rPr lang="el-GR" altLang="en-US" sz="3200" b="1" dirty="0" smtClean="0">
                <a:solidFill>
                  <a:schemeClr val="tx1"/>
                </a:solidFill>
                <a:latin typeface="Calibri" panose="020F0502020204030204" pitchFamily="34" charset="0"/>
              </a:rPr>
              <a:t>Συμπεράσματα</a:t>
            </a:r>
            <a:endParaRPr lang="en-US" altLang="en-US" sz="3200" b="1" dirty="0" smtClean="0">
              <a:solidFill>
                <a:schemeClr val="tx1"/>
              </a:solidFill>
              <a:latin typeface="Calibri" panose="020F0502020204030204" pitchFamily="34" charset="0"/>
            </a:endParaRPr>
          </a:p>
        </p:txBody>
      </p:sp>
      <p:sp>
        <p:nvSpPr>
          <p:cNvPr id="2" name="Rectangle 1"/>
          <p:cNvSpPr/>
          <p:nvPr/>
        </p:nvSpPr>
        <p:spPr>
          <a:xfrm>
            <a:off x="868363" y="855663"/>
            <a:ext cx="7162800" cy="830262"/>
          </a:xfrm>
          <a:prstGeom prst="rect">
            <a:avLst/>
          </a:prstGeom>
        </p:spPr>
        <p:txBody>
          <a:bodyPr>
            <a:spAutoFit/>
          </a:bodyPr>
          <a:lstStyle/>
          <a:p>
            <a:pPr>
              <a:defRPr/>
            </a:pPr>
            <a:endParaRPr lang="en-US" sz="2400" b="1" dirty="0">
              <a:solidFill>
                <a:schemeClr val="accent5"/>
              </a:solidFill>
              <a:latin typeface="Calibri" panose="020F0502020204030204" pitchFamily="34" charset="0"/>
            </a:endParaRPr>
          </a:p>
          <a:p>
            <a:pPr>
              <a:defRPr/>
            </a:pPr>
            <a:endParaRPr lang="en-US" sz="2400" b="1" dirty="0">
              <a:solidFill>
                <a:schemeClr val="accent5"/>
              </a:solidFill>
              <a:latin typeface="Calibri" panose="020F0502020204030204" pitchFamily="34" charset="0"/>
            </a:endParaRPr>
          </a:p>
        </p:txBody>
      </p:sp>
      <p:sp>
        <p:nvSpPr>
          <p:cNvPr id="51204" name="TextBox 2"/>
          <p:cNvSpPr txBox="1">
            <a:spLocks noChangeArrowheads="1"/>
          </p:cNvSpPr>
          <p:nvPr/>
        </p:nvSpPr>
        <p:spPr bwMode="auto">
          <a:xfrm>
            <a:off x="609600" y="1066800"/>
            <a:ext cx="8153400" cy="5693866"/>
          </a:xfrm>
          <a:prstGeom prst="rect">
            <a:avLst/>
          </a:prstGeom>
          <a:noFill/>
          <a:ln w="9525">
            <a:noFill/>
            <a:miter lim="800000"/>
            <a:headEnd/>
            <a:tailEnd/>
          </a:ln>
        </p:spPr>
        <p:txBody>
          <a:bodyPr>
            <a:spAutoFit/>
          </a:bodyPr>
          <a:lstStyle/>
          <a:p>
            <a:r>
              <a:rPr lang="el-GR" altLang="en-US" sz="2800" b="1" dirty="0" smtClean="0">
                <a:solidFill>
                  <a:schemeClr val="accent1"/>
                </a:solidFill>
                <a:latin typeface="Calibri" pitchFamily="34" charset="0"/>
              </a:rPr>
              <a:t>Τα ελαιόλαδα πλούσια σε </a:t>
            </a:r>
            <a:r>
              <a:rPr lang="el-GR" altLang="en-US" sz="2800" b="1" dirty="0" err="1" smtClean="0">
                <a:solidFill>
                  <a:schemeClr val="accent1"/>
                </a:solidFill>
                <a:latin typeface="Calibri" pitchFamily="34" charset="0"/>
              </a:rPr>
              <a:t>ελαιοκανθάλη</a:t>
            </a:r>
            <a:r>
              <a:rPr lang="el-GR" altLang="en-US" sz="2800" b="1" dirty="0" smtClean="0">
                <a:solidFill>
                  <a:schemeClr val="accent1"/>
                </a:solidFill>
                <a:latin typeface="Calibri" pitchFamily="34" charset="0"/>
              </a:rPr>
              <a:t> και δευτερευόντως σε </a:t>
            </a:r>
            <a:r>
              <a:rPr lang="el-GR" altLang="en-US" sz="2800" b="1" dirty="0" err="1" smtClean="0">
                <a:solidFill>
                  <a:schemeClr val="accent1"/>
                </a:solidFill>
                <a:latin typeface="Calibri" pitchFamily="34" charset="0"/>
              </a:rPr>
              <a:t>ελαιασίνη</a:t>
            </a:r>
            <a:r>
              <a:rPr lang="el-GR" altLang="en-US" sz="2800" b="1" dirty="0" smtClean="0">
                <a:solidFill>
                  <a:schemeClr val="accent1"/>
                </a:solidFill>
                <a:latin typeface="Calibri" pitchFamily="34" charset="0"/>
              </a:rPr>
              <a:t> </a:t>
            </a:r>
            <a:r>
              <a:rPr lang="el-GR" altLang="en-US" sz="2800" b="1" dirty="0" err="1" smtClean="0">
                <a:solidFill>
                  <a:schemeClr val="accent1"/>
                </a:solidFill>
                <a:latin typeface="Calibri" pitchFamily="34" charset="0"/>
              </a:rPr>
              <a:t>μείωνουν</a:t>
            </a:r>
            <a:r>
              <a:rPr lang="el-GR" altLang="en-US" sz="2800" b="1" dirty="0" smtClean="0">
                <a:solidFill>
                  <a:schemeClr val="accent1"/>
                </a:solidFill>
                <a:latin typeface="Calibri" pitchFamily="34" charset="0"/>
              </a:rPr>
              <a:t> σε οξεία χορήγηση τη συσσώρευση των αιμοπεταλίων</a:t>
            </a:r>
            <a:r>
              <a:rPr lang="en-US" altLang="en-US" sz="2800" b="1" dirty="0" smtClean="0">
                <a:solidFill>
                  <a:schemeClr val="accent1"/>
                </a:solidFill>
                <a:latin typeface="Calibri" pitchFamily="34" charset="0"/>
              </a:rPr>
              <a:t>.</a:t>
            </a:r>
            <a:endParaRPr lang="en-US" altLang="en-US" sz="2800" b="1" dirty="0">
              <a:solidFill>
                <a:schemeClr val="accent1"/>
              </a:solidFill>
              <a:latin typeface="Calibri" pitchFamily="34" charset="0"/>
            </a:endParaRPr>
          </a:p>
          <a:p>
            <a:r>
              <a:rPr lang="en-US" altLang="en-US" sz="2800" b="1" dirty="0">
                <a:solidFill>
                  <a:schemeClr val="accent1"/>
                </a:solidFill>
                <a:latin typeface="Calibri" pitchFamily="34" charset="0"/>
              </a:rPr>
              <a:t> </a:t>
            </a:r>
          </a:p>
          <a:p>
            <a:r>
              <a:rPr lang="el-GR" altLang="en-US" sz="2800" b="1" dirty="0" smtClean="0">
                <a:solidFill>
                  <a:schemeClr val="accent1"/>
                </a:solidFill>
                <a:latin typeface="Calibri" pitchFamily="34" charset="0"/>
              </a:rPr>
              <a:t>Η επίδραση στη συσσώρευση των αιμοπεταλίων είναι ισχυρά συνδεδεμένη με την αναστολή των ενζύμων </a:t>
            </a:r>
            <a:r>
              <a:rPr lang="en-US" altLang="en-US" sz="2800" b="1" dirty="0" smtClean="0">
                <a:solidFill>
                  <a:schemeClr val="accent1"/>
                </a:solidFill>
                <a:latin typeface="Calibri" pitchFamily="34" charset="0"/>
              </a:rPr>
              <a:t>12-LOX </a:t>
            </a:r>
            <a:r>
              <a:rPr lang="el-GR" altLang="en-US" sz="2800" b="1" dirty="0" smtClean="0">
                <a:solidFill>
                  <a:schemeClr val="accent1"/>
                </a:solidFill>
                <a:latin typeface="Calibri" pitchFamily="34" charset="0"/>
              </a:rPr>
              <a:t>και</a:t>
            </a:r>
            <a:r>
              <a:rPr lang="en-US" altLang="en-US" sz="2800" b="1" dirty="0" smtClean="0">
                <a:solidFill>
                  <a:schemeClr val="accent1"/>
                </a:solidFill>
                <a:latin typeface="Calibri" pitchFamily="34" charset="0"/>
              </a:rPr>
              <a:t> </a:t>
            </a:r>
            <a:r>
              <a:rPr lang="en-US" altLang="en-US" sz="2800" b="1" dirty="0">
                <a:solidFill>
                  <a:schemeClr val="accent1"/>
                </a:solidFill>
                <a:latin typeface="Calibri" pitchFamily="34" charset="0"/>
              </a:rPr>
              <a:t>COX </a:t>
            </a:r>
            <a:r>
              <a:rPr lang="el-GR" altLang="en-US" sz="2800" b="1" dirty="0" smtClean="0">
                <a:solidFill>
                  <a:schemeClr val="accent1"/>
                </a:solidFill>
                <a:latin typeface="Calibri" pitchFamily="34" charset="0"/>
              </a:rPr>
              <a:t>και τη μείωση των μεταβολικών τους προϊόντων</a:t>
            </a:r>
            <a:r>
              <a:rPr lang="en-US" altLang="en-US" sz="2800" b="1" dirty="0" smtClean="0">
                <a:solidFill>
                  <a:schemeClr val="accent1"/>
                </a:solidFill>
                <a:latin typeface="Calibri" pitchFamily="34" charset="0"/>
              </a:rPr>
              <a:t>.</a:t>
            </a:r>
            <a:endParaRPr lang="en-US" altLang="en-US" sz="2800" b="1" dirty="0">
              <a:solidFill>
                <a:schemeClr val="accent1"/>
              </a:solidFill>
              <a:latin typeface="Calibri" pitchFamily="34" charset="0"/>
            </a:endParaRPr>
          </a:p>
          <a:p>
            <a:r>
              <a:rPr lang="en-US" altLang="en-US" sz="2800" b="1" dirty="0">
                <a:solidFill>
                  <a:schemeClr val="accent1"/>
                </a:solidFill>
                <a:latin typeface="Calibri" pitchFamily="34" charset="0"/>
              </a:rPr>
              <a:t> </a:t>
            </a:r>
          </a:p>
          <a:p>
            <a:r>
              <a:rPr lang="el-GR" altLang="en-US" sz="2800" b="1" dirty="0" smtClean="0">
                <a:solidFill>
                  <a:schemeClr val="accent1"/>
                </a:solidFill>
                <a:latin typeface="Calibri" pitchFamily="34" charset="0"/>
              </a:rPr>
              <a:t>Η αλλαγές στη συσσώρευση των αιμοπεταλίων και η συνεπαγόμενη καρδιαγγειακή προστασία εξαρτάται από την επακριβή </a:t>
            </a:r>
            <a:r>
              <a:rPr lang="el-GR" altLang="en-US" sz="2800" b="1" dirty="0" err="1" smtClean="0">
                <a:solidFill>
                  <a:schemeClr val="accent1"/>
                </a:solidFill>
                <a:latin typeface="Calibri" pitchFamily="34" charset="0"/>
              </a:rPr>
              <a:t>φαινολική</a:t>
            </a:r>
            <a:r>
              <a:rPr lang="el-GR" altLang="en-US" sz="2800" b="1" dirty="0" smtClean="0">
                <a:solidFill>
                  <a:schemeClr val="accent1"/>
                </a:solidFill>
                <a:latin typeface="Calibri" pitchFamily="34" charset="0"/>
              </a:rPr>
              <a:t> σύσταση και όχι από τις ολικές φαινόλες</a:t>
            </a:r>
            <a:r>
              <a:rPr lang="en-US" altLang="en-US" sz="2800" b="1" dirty="0" smtClean="0">
                <a:solidFill>
                  <a:schemeClr val="accent1"/>
                </a:solidFill>
                <a:latin typeface="Calibri" pitchFamily="34" charset="0"/>
              </a:rPr>
              <a:t>.</a:t>
            </a:r>
            <a:endParaRPr lang="en-US" altLang="en-US" sz="2800" b="1" dirty="0">
              <a:solidFill>
                <a:schemeClr val="accent1"/>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Διαγωνισμός</a:t>
            </a:r>
            <a:endParaRPr lang="el-GR" dirty="0"/>
          </a:p>
        </p:txBody>
      </p:sp>
      <p:sp>
        <p:nvSpPr>
          <p:cNvPr id="3" name="2 - Θέση περιεχομένου"/>
          <p:cNvSpPr>
            <a:spLocks noGrp="1"/>
          </p:cNvSpPr>
          <p:nvPr>
            <p:ph idx="1"/>
          </p:nvPr>
        </p:nvSpPr>
        <p:spPr/>
        <p:txBody>
          <a:bodyPr/>
          <a:lstStyle/>
          <a:p>
            <a:r>
              <a:rPr lang="el-GR" dirty="0" smtClean="0"/>
              <a:t>Η διεθνής επιστημονική εταιρία </a:t>
            </a:r>
            <a:r>
              <a:rPr lang="el-GR" dirty="0" err="1" smtClean="0"/>
              <a:t>ελαιοκανθάλης</a:t>
            </a:r>
            <a:r>
              <a:rPr lang="el-GR" dirty="0" smtClean="0"/>
              <a:t> προκηρύσσει διαγωνισμό για τη βράβευση του καλύτερου ελαιολάδου με την υψηλότερη περιεκτικότητα σε </a:t>
            </a:r>
            <a:r>
              <a:rPr lang="el-GR" dirty="0" err="1" smtClean="0"/>
              <a:t>ελαιοκανθάλη</a:t>
            </a:r>
            <a:r>
              <a:rPr lang="el-GR" dirty="0" smtClean="0"/>
              <a:t> </a:t>
            </a:r>
            <a:r>
              <a:rPr lang="el-GR" dirty="0" smtClean="0"/>
              <a:t>: 1000 ευρώ</a:t>
            </a:r>
          </a:p>
          <a:p>
            <a:r>
              <a:rPr lang="el-GR" dirty="0" smtClean="0"/>
              <a:t>Το βραβείο θα δοθεί το 2016 στο επόμενο συνέδριο στην Ελλάδα</a:t>
            </a:r>
          </a:p>
          <a:p>
            <a:r>
              <a:rPr lang="el-GR" dirty="0" smtClean="0"/>
              <a:t>Το καλύτερο λάδι με πάνω από 1000 </a:t>
            </a:r>
            <a:r>
              <a:rPr lang="en-US" dirty="0" smtClean="0"/>
              <a:t>mg/Kg </a:t>
            </a:r>
            <a:r>
              <a:rPr lang="el-GR" dirty="0" smtClean="0"/>
              <a:t>θα αγοραστεί από την </a:t>
            </a:r>
            <a:r>
              <a:rPr lang="en-US" dirty="0" smtClean="0"/>
              <a:t>OIS </a:t>
            </a:r>
            <a:r>
              <a:rPr lang="el-GR" dirty="0" smtClean="0"/>
              <a:t>με τιμή 15 ευρώ/κιλό για ερευνητικούς σκοπούς.</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76200" y="228600"/>
            <a:ext cx="5959475" cy="641350"/>
          </a:xfrm>
          <a:prstGeom prst="rect">
            <a:avLst/>
          </a:prstGeom>
          <a:noFill/>
          <a:ln w="9525">
            <a:noFill/>
            <a:miter lim="800000"/>
            <a:headEnd/>
            <a:tailEnd/>
          </a:ln>
        </p:spPr>
        <p:txBody>
          <a:bodyPr>
            <a:spAutoFit/>
          </a:bodyPr>
          <a:lstStyle/>
          <a:p>
            <a:pPr>
              <a:spcBef>
                <a:spcPct val="50000"/>
              </a:spcBef>
            </a:pPr>
            <a:r>
              <a:rPr lang="en-US" altLang="en-US" sz="3600" b="1">
                <a:solidFill>
                  <a:schemeClr val="accent1"/>
                </a:solidFill>
                <a:latin typeface="Calibri" pitchFamily="34" charset="0"/>
              </a:rPr>
              <a:t>The Team</a:t>
            </a:r>
          </a:p>
        </p:txBody>
      </p:sp>
      <p:sp>
        <p:nvSpPr>
          <p:cNvPr id="1138691" name="Text Box 3"/>
          <p:cNvSpPr txBox="1">
            <a:spLocks noChangeArrowheads="1"/>
          </p:cNvSpPr>
          <p:nvPr/>
        </p:nvSpPr>
        <p:spPr bwMode="auto">
          <a:xfrm>
            <a:off x="76200" y="974725"/>
            <a:ext cx="8915400" cy="547846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000" b="1" dirty="0">
                <a:latin typeface="Calibri" panose="020F0502020204030204" pitchFamily="34" charset="0"/>
                <a:cs typeface="Times New Roman" pitchFamily="18" charset="0"/>
              </a:rPr>
              <a:t>Platelet Testing:</a:t>
            </a:r>
          </a:p>
          <a:p>
            <a:pPr>
              <a:spcBef>
                <a:spcPts val="0"/>
              </a:spcBef>
              <a:defRPr/>
            </a:pPr>
            <a:r>
              <a:rPr lang="en-US" sz="2000" b="1" dirty="0">
                <a:solidFill>
                  <a:schemeClr val="accent5"/>
                </a:solidFill>
                <a:latin typeface="Calibri" panose="020F0502020204030204" pitchFamily="34" charset="0"/>
                <a:cs typeface="Times New Roman" pitchFamily="18" charset="0"/>
              </a:rPr>
              <a:t>Roberta R Holt – Department of Nutrition; University of California, Davis (UCD)</a:t>
            </a:r>
          </a:p>
          <a:p>
            <a:pPr>
              <a:spcBef>
                <a:spcPct val="50000"/>
              </a:spcBef>
              <a:defRPr/>
            </a:pPr>
            <a:endParaRPr lang="en-US" sz="2000" b="1" dirty="0">
              <a:latin typeface="Calibri" panose="020F0502020204030204" pitchFamily="34" charset="0"/>
              <a:cs typeface="Times New Roman" pitchFamily="18" charset="0"/>
            </a:endParaRPr>
          </a:p>
          <a:p>
            <a:pPr>
              <a:spcBef>
                <a:spcPct val="50000"/>
              </a:spcBef>
              <a:defRPr/>
            </a:pPr>
            <a:r>
              <a:rPr lang="en-US" sz="2000" b="1" dirty="0">
                <a:latin typeface="Calibri" panose="020F0502020204030204" pitchFamily="34" charset="0"/>
                <a:cs typeface="Times New Roman" pitchFamily="18" charset="0"/>
              </a:rPr>
              <a:t>Lipid Mediators:</a:t>
            </a:r>
          </a:p>
          <a:p>
            <a:pPr>
              <a:spcBef>
                <a:spcPts val="0"/>
              </a:spcBef>
              <a:defRPr/>
            </a:pPr>
            <a:r>
              <a:rPr lang="en-US" sz="2000" b="1" dirty="0">
                <a:solidFill>
                  <a:schemeClr val="accent5"/>
                </a:solidFill>
                <a:latin typeface="Calibri" panose="020F0502020204030204" pitchFamily="34" charset="0"/>
                <a:cs typeface="Times New Roman" pitchFamily="18" charset="0"/>
              </a:rPr>
              <a:t>Karan Agrawal – USDA Western Human Nutrition Research Center (WHNRC); UCD </a:t>
            </a:r>
          </a:p>
          <a:p>
            <a:pPr>
              <a:spcBef>
                <a:spcPts val="0"/>
              </a:spcBef>
              <a:defRPr/>
            </a:pPr>
            <a:r>
              <a:rPr lang="en-US" sz="2000" b="1" dirty="0">
                <a:solidFill>
                  <a:schemeClr val="accent5"/>
                </a:solidFill>
                <a:latin typeface="Calibri" panose="020F0502020204030204" pitchFamily="34" charset="0"/>
                <a:cs typeface="Times New Roman" pitchFamily="18" charset="0"/>
              </a:rPr>
              <a:t>Ira Gray - USDA WHNRC</a:t>
            </a:r>
          </a:p>
          <a:p>
            <a:pPr>
              <a:spcBef>
                <a:spcPts val="0"/>
              </a:spcBef>
              <a:defRPr/>
            </a:pPr>
            <a:r>
              <a:rPr lang="en-US" sz="2000" b="1" dirty="0">
                <a:solidFill>
                  <a:schemeClr val="accent5"/>
                </a:solidFill>
                <a:latin typeface="Calibri" panose="020F0502020204030204" pitchFamily="34" charset="0"/>
                <a:cs typeface="Times New Roman" pitchFamily="18" charset="0"/>
              </a:rPr>
              <a:t>John W. Newman – USDA WHNRC; Department of Nutrition, UCD</a:t>
            </a:r>
          </a:p>
          <a:p>
            <a:pPr>
              <a:spcBef>
                <a:spcPts val="0"/>
              </a:spcBef>
              <a:defRPr/>
            </a:pPr>
            <a:r>
              <a:rPr lang="en-US" sz="2000" b="1" dirty="0">
                <a:solidFill>
                  <a:schemeClr val="accent5"/>
                </a:solidFill>
                <a:latin typeface="Calibri" panose="020F0502020204030204" pitchFamily="34" charset="0"/>
                <a:cs typeface="Times New Roman" pitchFamily="18" charset="0"/>
              </a:rPr>
              <a:t>Theresa Pederson - USDA WHNRC</a:t>
            </a:r>
          </a:p>
          <a:p>
            <a:pPr>
              <a:spcBef>
                <a:spcPct val="50000"/>
              </a:spcBef>
              <a:defRPr/>
            </a:pPr>
            <a:endParaRPr lang="en-US" sz="2000" b="1" dirty="0">
              <a:latin typeface="Calibri" panose="020F0502020204030204" pitchFamily="34" charset="0"/>
              <a:cs typeface="Times New Roman" pitchFamily="18" charset="0"/>
            </a:endParaRPr>
          </a:p>
          <a:p>
            <a:pPr>
              <a:spcBef>
                <a:spcPct val="50000"/>
              </a:spcBef>
              <a:defRPr/>
            </a:pPr>
            <a:r>
              <a:rPr lang="en-US" sz="2000" b="1" dirty="0">
                <a:latin typeface="Calibri" panose="020F0502020204030204" pitchFamily="34" charset="0"/>
                <a:cs typeface="Times New Roman" pitchFamily="18" charset="0"/>
              </a:rPr>
              <a:t>Extra Virgin Olive Oil Selection and Analysis:</a:t>
            </a:r>
          </a:p>
          <a:p>
            <a:pPr>
              <a:spcBef>
                <a:spcPts val="0"/>
              </a:spcBef>
              <a:defRPr/>
            </a:pPr>
            <a:r>
              <a:rPr lang="en-US" sz="2000" b="1" dirty="0">
                <a:solidFill>
                  <a:schemeClr val="accent1"/>
                </a:solidFill>
                <a:latin typeface="Calibri" panose="020F0502020204030204" pitchFamily="34" charset="0"/>
                <a:cs typeface="Times New Roman" pitchFamily="18" charset="0"/>
              </a:rPr>
              <a:t>Dan Flynn – Olive Center, UCD</a:t>
            </a:r>
          </a:p>
          <a:p>
            <a:pPr>
              <a:spcBef>
                <a:spcPts val="0"/>
              </a:spcBef>
              <a:defRPr/>
            </a:pPr>
            <a:r>
              <a:rPr lang="en-US" sz="2000" b="1" dirty="0" err="1">
                <a:solidFill>
                  <a:schemeClr val="accent1"/>
                </a:solidFill>
                <a:latin typeface="Calibri" panose="020F0502020204030204" pitchFamily="34" charset="0"/>
                <a:cs typeface="Times New Roman" pitchFamily="18" charset="0"/>
              </a:rPr>
              <a:t>Prokopios</a:t>
            </a:r>
            <a:r>
              <a:rPr lang="en-US" sz="2000" b="1" dirty="0">
                <a:solidFill>
                  <a:schemeClr val="accent1"/>
                </a:solidFill>
                <a:latin typeface="Calibri" panose="020F0502020204030204" pitchFamily="34" charset="0"/>
                <a:cs typeface="Times New Roman" pitchFamily="18" charset="0"/>
              </a:rPr>
              <a:t> </a:t>
            </a:r>
            <a:r>
              <a:rPr lang="en-US" sz="2000" b="1" dirty="0" err="1">
                <a:solidFill>
                  <a:schemeClr val="accent1"/>
                </a:solidFill>
                <a:latin typeface="Calibri" panose="020F0502020204030204" pitchFamily="34" charset="0"/>
                <a:cs typeface="Times New Roman" pitchFamily="18" charset="0"/>
              </a:rPr>
              <a:t>Magiatis</a:t>
            </a:r>
            <a:r>
              <a:rPr lang="en-US" sz="2000" b="1" dirty="0">
                <a:solidFill>
                  <a:schemeClr val="accent1"/>
                </a:solidFill>
                <a:latin typeface="Calibri" panose="020F0502020204030204" pitchFamily="34" charset="0"/>
                <a:cs typeface="Times New Roman" pitchFamily="18" charset="0"/>
              </a:rPr>
              <a:t> – University of Athens</a:t>
            </a:r>
          </a:p>
          <a:p>
            <a:pPr>
              <a:spcBef>
                <a:spcPts val="0"/>
              </a:spcBef>
              <a:defRPr/>
            </a:pPr>
            <a:r>
              <a:rPr lang="en-US" sz="2000" b="1" dirty="0">
                <a:solidFill>
                  <a:schemeClr val="accent1"/>
                </a:solidFill>
                <a:latin typeface="Calibri" panose="020F0502020204030204" pitchFamily="34" charset="0"/>
                <a:cs typeface="Times New Roman" pitchFamily="18" charset="0"/>
              </a:rPr>
              <a:t>Eleni </a:t>
            </a:r>
            <a:r>
              <a:rPr lang="en-US" sz="2000" b="1" dirty="0" err="1">
                <a:solidFill>
                  <a:schemeClr val="accent1"/>
                </a:solidFill>
                <a:latin typeface="Calibri" panose="020F0502020204030204" pitchFamily="34" charset="0"/>
                <a:cs typeface="Times New Roman" pitchFamily="18" charset="0"/>
              </a:rPr>
              <a:t>Melliou</a:t>
            </a:r>
            <a:r>
              <a:rPr lang="en-US" sz="2000" b="1" dirty="0">
                <a:solidFill>
                  <a:schemeClr val="accent1"/>
                </a:solidFill>
                <a:latin typeface="Calibri" panose="020F0502020204030204" pitchFamily="34" charset="0"/>
                <a:cs typeface="Times New Roman" pitchFamily="18" charset="0"/>
              </a:rPr>
              <a:t> – University of Athens</a:t>
            </a:r>
          </a:p>
          <a:p>
            <a:pPr>
              <a:spcBef>
                <a:spcPts val="0"/>
              </a:spcBef>
              <a:defRPr/>
            </a:pPr>
            <a:r>
              <a:rPr lang="en-US" sz="2000" b="1" dirty="0">
                <a:solidFill>
                  <a:schemeClr val="accent1"/>
                </a:solidFill>
                <a:latin typeface="Calibri" panose="020F0502020204030204" pitchFamily="34" charset="0"/>
                <a:cs typeface="Times New Roman" pitchFamily="18" charset="0"/>
              </a:rPr>
              <a:t>Selina Wang – Olive Center, UCD</a:t>
            </a:r>
          </a:p>
          <a:p>
            <a:pPr>
              <a:spcBef>
                <a:spcPct val="50000"/>
              </a:spcBef>
              <a:defRPr/>
            </a:pPr>
            <a:endParaRPr lang="en-US" sz="2000" b="1" dirty="0">
              <a:solidFill>
                <a:schemeClr val="accent5"/>
              </a:solidFill>
              <a:latin typeface="Calibri" panose="020F0502020204030204" pitchFamily="34" charset="0"/>
              <a:cs typeface="Times New Roman" pitchFamily="18" charset="0"/>
            </a:endParaRPr>
          </a:p>
        </p:txBody>
      </p:sp>
      <p:sp>
        <p:nvSpPr>
          <p:cNvPr id="1138692" name="Text Box 4"/>
          <p:cNvSpPr txBox="1">
            <a:spLocks noChangeArrowheads="1"/>
          </p:cNvSpPr>
          <p:nvPr/>
        </p:nvSpPr>
        <p:spPr bwMode="auto">
          <a:xfrm>
            <a:off x="5715000" y="4038600"/>
            <a:ext cx="3276600" cy="2708275"/>
          </a:xfrm>
          <a:prstGeom prst="rect">
            <a:avLst/>
          </a:prstGeom>
          <a:noFill/>
          <a:ln w="9525">
            <a:solidFill>
              <a:schemeClr val="tx1"/>
            </a:solidFill>
            <a:miter lim="800000"/>
            <a:headEnd/>
            <a:tailEnd/>
          </a:ln>
          <a:effectLst/>
          <a:extLst>
            <a:ext uri="{909E8E84-426E-40DD-AFC4-6F175D3DCCD1}"/>
            <a:ext uri="{AF507438-7753-43E0-B8FC-AC1667EBCBE1}"/>
          </a:extLst>
        </p:spPr>
        <p:txBody>
          <a:bodyPr>
            <a:spAutoFit/>
          </a:bodyPr>
          <a:lstStyle/>
          <a:p>
            <a:pPr>
              <a:spcBef>
                <a:spcPct val="50000"/>
              </a:spcBef>
              <a:defRPr/>
            </a:pPr>
            <a:r>
              <a:rPr lang="en-US" sz="2000" b="1" dirty="0">
                <a:latin typeface="Calibri" panose="020F0502020204030204" pitchFamily="34" charset="0"/>
                <a:cs typeface="Times New Roman" pitchFamily="18" charset="0"/>
              </a:rPr>
              <a:t>SUPPORT:  </a:t>
            </a:r>
          </a:p>
          <a:p>
            <a:pPr>
              <a:spcBef>
                <a:spcPct val="50000"/>
              </a:spcBef>
              <a:defRPr/>
            </a:pPr>
            <a:r>
              <a:rPr lang="en-US" sz="2000" b="1" dirty="0">
                <a:solidFill>
                  <a:schemeClr val="accent5"/>
                </a:solidFill>
                <a:latin typeface="Calibri" panose="020F0502020204030204" pitchFamily="34" charset="0"/>
                <a:cs typeface="Times New Roman" pitchFamily="18" charset="0"/>
              </a:rPr>
              <a:t>Gaea Products S.A.</a:t>
            </a:r>
          </a:p>
          <a:p>
            <a:pPr>
              <a:spcBef>
                <a:spcPct val="50000"/>
              </a:spcBef>
              <a:defRPr/>
            </a:pPr>
            <a:r>
              <a:rPr lang="en-US" sz="2000" b="1" dirty="0">
                <a:solidFill>
                  <a:schemeClr val="accent5"/>
                </a:solidFill>
                <a:latin typeface="Calibri" panose="020F0502020204030204" pitchFamily="34" charset="0"/>
                <a:cs typeface="Times New Roman" pitchFamily="18" charset="0"/>
              </a:rPr>
              <a:t>Captain </a:t>
            </a:r>
            <a:r>
              <a:rPr lang="en-US" sz="2000" b="1" dirty="0" err="1">
                <a:solidFill>
                  <a:schemeClr val="accent5"/>
                </a:solidFill>
                <a:latin typeface="Calibri" panose="020F0502020204030204" pitchFamily="34" charset="0"/>
                <a:cs typeface="Times New Roman" pitchFamily="18" charset="0"/>
              </a:rPr>
              <a:t>Vassilis</a:t>
            </a:r>
            <a:r>
              <a:rPr lang="en-US" sz="2000" b="1" dirty="0">
                <a:solidFill>
                  <a:schemeClr val="accent5"/>
                </a:solidFill>
                <a:latin typeface="Calibri" panose="020F0502020204030204" pitchFamily="34" charset="0"/>
                <a:cs typeface="Times New Roman" pitchFamily="18" charset="0"/>
              </a:rPr>
              <a:t> Foundation</a:t>
            </a:r>
          </a:p>
          <a:p>
            <a:pPr>
              <a:spcBef>
                <a:spcPct val="50000"/>
              </a:spcBef>
              <a:defRPr/>
            </a:pPr>
            <a:r>
              <a:rPr lang="en-US" sz="2000" b="1" dirty="0">
                <a:solidFill>
                  <a:schemeClr val="accent5"/>
                </a:solidFill>
                <a:latin typeface="Calibri" panose="020F0502020204030204" pitchFamily="34" charset="0"/>
                <a:cs typeface="Times New Roman" pitchFamily="18" charset="0"/>
              </a:rPr>
              <a:t>USDA Intramural </a:t>
            </a:r>
          </a:p>
          <a:p>
            <a:pPr>
              <a:spcBef>
                <a:spcPct val="50000"/>
              </a:spcBef>
              <a:defRPr/>
            </a:pPr>
            <a:r>
              <a:rPr lang="en-US" sz="2000" b="1" dirty="0">
                <a:solidFill>
                  <a:schemeClr val="accent5"/>
                </a:solidFill>
                <a:latin typeface="Calibri" panose="020F0502020204030204" pitchFamily="34" charset="0"/>
                <a:cs typeface="Times New Roman" pitchFamily="18" charset="0"/>
              </a:rPr>
              <a:t>#2037-51530-022-00D </a:t>
            </a:r>
          </a:p>
          <a:p>
            <a:pPr>
              <a:spcBef>
                <a:spcPct val="50000"/>
              </a:spcBef>
              <a:defRPr/>
            </a:pPr>
            <a:r>
              <a:rPr lang="en-US" sz="2000" b="1" dirty="0">
                <a:solidFill>
                  <a:schemeClr val="accent5"/>
                </a:solidFill>
                <a:latin typeface="Calibri" panose="020F0502020204030204" pitchFamily="34" charset="0"/>
                <a:cs typeface="Times New Roman" pitchFamily="18" charset="0"/>
              </a:rPr>
              <a:t>NIH-NIEMS T32-GM008799</a:t>
            </a:r>
            <a:endParaRPr lang="en-US" sz="2000" b="1" dirty="0">
              <a:solidFill>
                <a:schemeClr val="accent5"/>
              </a:solidFill>
              <a:latin typeface="Calibri" panose="020F0502020204030204" pitchFamily="34" charset="0"/>
            </a:endParaRPr>
          </a:p>
        </p:txBody>
      </p:sp>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idx="4294967295"/>
          </p:nvPr>
        </p:nvSpPr>
        <p:spPr>
          <a:xfrm>
            <a:off x="9525" y="741363"/>
            <a:ext cx="7756525" cy="1054100"/>
          </a:xfrm>
        </p:spPr>
        <p:txBody>
          <a:bodyPr/>
          <a:lstStyle/>
          <a:p>
            <a:pPr>
              <a:defRPr/>
            </a:pPr>
            <a:r>
              <a:rPr lang="en-GB" dirty="0" smtClean="0">
                <a:solidFill>
                  <a:srgbClr val="33CCCC"/>
                </a:solidFill>
                <a:effectLst>
                  <a:outerShdw blurRad="38100" dist="38100" dir="2700000" algn="tl">
                    <a:srgbClr val="C0C0C0"/>
                  </a:outerShdw>
                </a:effectLst>
              </a:rPr>
              <a:t> </a:t>
            </a:r>
          </a:p>
        </p:txBody>
      </p:sp>
      <p:sp>
        <p:nvSpPr>
          <p:cNvPr id="37891" name="TextBox 2"/>
          <p:cNvSpPr txBox="1">
            <a:spLocks noChangeArrowheads="1"/>
          </p:cNvSpPr>
          <p:nvPr/>
        </p:nvSpPr>
        <p:spPr bwMode="auto">
          <a:xfrm>
            <a:off x="182563" y="304800"/>
            <a:ext cx="8534400" cy="1200150"/>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42950" indent="-285750"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228600"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600200" indent="-228600"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marL="2057400" indent="-228600"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marL="25146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marL="29718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marL="34290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marL="3886200" indent="-228600"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marL="457200" indent="-457200" algn="ctr">
              <a:buClr>
                <a:srgbClr val="00FFFF"/>
              </a:buClr>
              <a:buSzPct val="80000"/>
              <a:buNone/>
              <a:defRPr/>
            </a:pPr>
            <a:r>
              <a:rPr lang="el-GR" b="1" dirty="0" smtClean="0"/>
              <a:t>Οι </a:t>
            </a:r>
            <a:r>
              <a:rPr lang="el-GR" b="1" dirty="0" smtClean="0"/>
              <a:t>δίαιτ</a:t>
            </a:r>
            <a:r>
              <a:rPr lang="el-GR" b="1" dirty="0" smtClean="0"/>
              <a:t>α</a:t>
            </a:r>
            <a:r>
              <a:rPr lang="el-GR" b="1" dirty="0" smtClean="0"/>
              <a:t> </a:t>
            </a:r>
            <a:r>
              <a:rPr lang="el-GR" b="1" dirty="0" smtClean="0"/>
              <a:t>που είναι </a:t>
            </a:r>
            <a:r>
              <a:rPr lang="el-GR" b="1" dirty="0" smtClean="0"/>
              <a:t>πλούσια </a:t>
            </a:r>
            <a:r>
              <a:rPr lang="el-GR" b="1" dirty="0" smtClean="0"/>
              <a:t>σε φυτικές τροφές συνδέεται με μια συνολική θετική κατάσταση της υγείας και </a:t>
            </a:r>
            <a:r>
              <a:rPr lang="el-GR" b="1" dirty="0" smtClean="0"/>
              <a:t>μειωμένο κίνδυνο </a:t>
            </a:r>
            <a:r>
              <a:rPr lang="el-GR" b="1" dirty="0" smtClean="0"/>
              <a:t>για καρδιαγγειακή νόσο</a:t>
            </a:r>
            <a:endParaRPr lang="en-GB" b="1" dirty="0">
              <a:solidFill>
                <a:schemeClr val="accent1">
                  <a:lumMod val="50000"/>
                </a:schemeClr>
              </a:solidFill>
              <a:latin typeface="Arial"/>
            </a:endParaRPr>
          </a:p>
        </p:txBody>
      </p:sp>
      <p:pic>
        <p:nvPicPr>
          <p:cNvPr id="35844" name="Picture 4" descr="13167718"/>
          <p:cNvPicPr>
            <a:picLocks noChangeAspect="1" noChangeArrowheads="1"/>
          </p:cNvPicPr>
          <p:nvPr/>
        </p:nvPicPr>
        <p:blipFill>
          <a:blip r:embed="rId3"/>
          <a:srcRect/>
          <a:stretch>
            <a:fillRect/>
          </a:stretch>
        </p:blipFill>
        <p:spPr bwMode="auto">
          <a:xfrm>
            <a:off x="1770063" y="1844675"/>
            <a:ext cx="5532437" cy="3316288"/>
          </a:xfrm>
          <a:prstGeom prst="rect">
            <a:avLst/>
          </a:prstGeom>
          <a:noFill/>
          <a:ln w="9525">
            <a:noFill/>
            <a:miter lim="800000"/>
            <a:headEnd/>
            <a:tailEnd/>
          </a:ln>
        </p:spPr>
      </p:pic>
      <p:sp>
        <p:nvSpPr>
          <p:cNvPr id="8" name="TextBox 7"/>
          <p:cNvSpPr txBox="1"/>
          <p:nvPr/>
        </p:nvSpPr>
        <p:spPr>
          <a:xfrm>
            <a:off x="381000" y="5257800"/>
            <a:ext cx="8534400" cy="1323439"/>
          </a:xfrm>
          <a:prstGeom prst="rect">
            <a:avLst/>
          </a:prstGeom>
          <a:noFill/>
        </p:spPr>
        <p:txBody>
          <a:bodyPr>
            <a:spAutoFit/>
          </a:bodyPr>
          <a:lstStyle/>
          <a:p>
            <a:pPr algn="ctr" eaLnBrk="0" hangingPunct="0">
              <a:defRPr/>
            </a:pPr>
            <a:r>
              <a:rPr lang="el-GR" sz="2000" b="1" dirty="0" smtClean="0">
                <a:solidFill>
                  <a:schemeClr val="accent5"/>
                </a:solidFill>
                <a:latin typeface="Arial"/>
                <a:cs typeface="+mn-cs"/>
              </a:rPr>
              <a:t>Η </a:t>
            </a:r>
            <a:r>
              <a:rPr lang="el-GR" sz="2000" b="1" dirty="0" smtClean="0">
                <a:solidFill>
                  <a:schemeClr val="accent5"/>
                </a:solidFill>
                <a:latin typeface="Arial"/>
                <a:cs typeface="+mn-cs"/>
              </a:rPr>
              <a:t>ανακάλυψη </a:t>
            </a:r>
            <a:r>
              <a:rPr lang="el-GR" sz="2000" b="1" dirty="0" smtClean="0">
                <a:solidFill>
                  <a:schemeClr val="accent5"/>
                </a:solidFill>
                <a:latin typeface="Arial"/>
                <a:cs typeface="+mn-cs"/>
              </a:rPr>
              <a:t>των ειδικών φυτοχημικών </a:t>
            </a:r>
            <a:r>
              <a:rPr lang="el-GR" sz="2000" b="1" dirty="0" smtClean="0">
                <a:solidFill>
                  <a:schemeClr val="accent5"/>
                </a:solidFill>
                <a:latin typeface="Arial"/>
                <a:cs typeface="+mn-cs"/>
              </a:rPr>
              <a:t>συστατικών μέσα </a:t>
            </a:r>
            <a:r>
              <a:rPr lang="el-GR" sz="2000" b="1" dirty="0" smtClean="0">
                <a:solidFill>
                  <a:schemeClr val="accent5"/>
                </a:solidFill>
                <a:latin typeface="Arial"/>
                <a:cs typeface="+mn-cs"/>
              </a:rPr>
              <a:t>σε αυτά τα τρόφιμα που </a:t>
            </a:r>
            <a:r>
              <a:rPr lang="el-GR" sz="2000" b="1" dirty="0" smtClean="0">
                <a:solidFill>
                  <a:schemeClr val="accent5"/>
                </a:solidFill>
                <a:latin typeface="Arial"/>
                <a:cs typeface="+mn-cs"/>
              </a:rPr>
              <a:t>οδηγεί </a:t>
            </a:r>
            <a:r>
              <a:rPr lang="el-GR" sz="2000" b="1" dirty="0" smtClean="0">
                <a:solidFill>
                  <a:schemeClr val="accent5"/>
                </a:solidFill>
                <a:latin typeface="Arial"/>
                <a:cs typeface="+mn-cs"/>
              </a:rPr>
              <a:t>σε </a:t>
            </a:r>
            <a:r>
              <a:rPr lang="el-GR" sz="2000" b="1" dirty="0" smtClean="0">
                <a:solidFill>
                  <a:schemeClr val="accent5"/>
                </a:solidFill>
                <a:latin typeface="Arial"/>
                <a:cs typeface="+mn-cs"/>
              </a:rPr>
              <a:t>αυτή τη συσχέτιση θα </a:t>
            </a:r>
            <a:r>
              <a:rPr lang="el-GR" sz="2000" b="1" dirty="0" smtClean="0">
                <a:solidFill>
                  <a:schemeClr val="accent5"/>
                </a:solidFill>
                <a:latin typeface="Arial"/>
                <a:cs typeface="+mn-cs"/>
              </a:rPr>
              <a:t>έχει ως αποτέλεσμα την ανάπτυξη </a:t>
            </a:r>
            <a:r>
              <a:rPr lang="el-GR" sz="2000" b="1" dirty="0" smtClean="0">
                <a:solidFill>
                  <a:schemeClr val="accent5"/>
                </a:solidFill>
                <a:latin typeface="Arial"/>
                <a:cs typeface="+mn-cs"/>
              </a:rPr>
              <a:t>καλύτερης </a:t>
            </a:r>
            <a:r>
              <a:rPr lang="el-GR" sz="2000" b="1" dirty="0" smtClean="0">
                <a:solidFill>
                  <a:schemeClr val="accent5"/>
                </a:solidFill>
                <a:latin typeface="Arial"/>
                <a:cs typeface="+mn-cs"/>
              </a:rPr>
              <a:t>διατροφής και </a:t>
            </a:r>
            <a:r>
              <a:rPr lang="el-GR" sz="2000" b="1" dirty="0" smtClean="0">
                <a:solidFill>
                  <a:schemeClr val="accent5"/>
                </a:solidFill>
                <a:latin typeface="Arial"/>
                <a:cs typeface="+mn-cs"/>
              </a:rPr>
              <a:t>στη βελτίωση </a:t>
            </a:r>
            <a:r>
              <a:rPr lang="el-GR" sz="2000" b="1" dirty="0" smtClean="0">
                <a:solidFill>
                  <a:schemeClr val="accent5"/>
                </a:solidFill>
                <a:latin typeface="Arial"/>
                <a:cs typeface="+mn-cs"/>
              </a:rPr>
              <a:t>της ανθρώπινης υγείας</a:t>
            </a:r>
            <a:endParaRPr lang="en-US" sz="2000" b="1" dirty="0">
              <a:solidFill>
                <a:schemeClr val="accent5"/>
              </a:solidFill>
              <a:latin typeface="Arial"/>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idx="4294967295"/>
          </p:nvPr>
        </p:nvSpPr>
        <p:spPr>
          <a:xfrm>
            <a:off x="9525" y="741363"/>
            <a:ext cx="7756525" cy="1054100"/>
          </a:xfrm>
        </p:spPr>
        <p:txBody>
          <a:bodyPr/>
          <a:lstStyle/>
          <a:p>
            <a:pPr>
              <a:defRPr/>
            </a:pPr>
            <a:r>
              <a:rPr lang="en-GB" dirty="0" smtClean="0">
                <a:solidFill>
                  <a:srgbClr val="33CCCC"/>
                </a:solidFill>
                <a:effectLst>
                  <a:outerShdw blurRad="38100" dist="38100" dir="2700000" algn="tl">
                    <a:srgbClr val="C0C0C0"/>
                  </a:outerShdw>
                </a:effectLst>
              </a:rPr>
              <a:t> </a:t>
            </a:r>
          </a:p>
        </p:txBody>
      </p:sp>
      <p:pic>
        <p:nvPicPr>
          <p:cNvPr id="36867" name="Picture 5"/>
          <p:cNvPicPr>
            <a:picLocks noChangeAspect="1" noChangeArrowheads="1"/>
          </p:cNvPicPr>
          <p:nvPr/>
        </p:nvPicPr>
        <p:blipFill>
          <a:blip r:embed="rId3"/>
          <a:srcRect/>
          <a:stretch>
            <a:fillRect/>
          </a:stretch>
        </p:blipFill>
        <p:spPr bwMode="auto">
          <a:xfrm>
            <a:off x="838200" y="234950"/>
            <a:ext cx="7372350" cy="2149475"/>
          </a:xfrm>
          <a:prstGeom prst="rect">
            <a:avLst/>
          </a:prstGeom>
          <a:noFill/>
          <a:ln w="9525">
            <a:noFill/>
            <a:miter lim="800000"/>
            <a:headEnd/>
            <a:tailEnd/>
          </a:ln>
        </p:spPr>
      </p:pic>
      <p:sp>
        <p:nvSpPr>
          <p:cNvPr id="7" name="TextBox 6"/>
          <p:cNvSpPr txBox="1"/>
          <p:nvPr/>
        </p:nvSpPr>
        <p:spPr>
          <a:xfrm>
            <a:off x="5056188" y="2786063"/>
            <a:ext cx="3962400" cy="3970337"/>
          </a:xfrm>
          <a:prstGeom prst="rect">
            <a:avLst/>
          </a:prstGeom>
          <a:noFill/>
        </p:spPr>
        <p:txBody>
          <a:bodyPr>
            <a:spAutoFit/>
          </a:bodyPr>
          <a:lstStyle/>
          <a:p>
            <a:pPr>
              <a:defRPr/>
            </a:pPr>
            <a:endParaRPr lang="en-US" b="1" dirty="0">
              <a:latin typeface="Calibri" panose="020F0502020204030204" pitchFamily="34" charset="0"/>
            </a:endParaRPr>
          </a:p>
          <a:p>
            <a:pPr>
              <a:defRPr/>
            </a:pPr>
            <a:r>
              <a:rPr lang="en-US" sz="2200" b="1" dirty="0">
                <a:solidFill>
                  <a:schemeClr val="accent5"/>
                </a:solidFill>
                <a:latin typeface="Calibri" panose="020F0502020204030204" pitchFamily="34" charset="0"/>
              </a:rPr>
              <a:t>With a median of a 4.8 year follow-up, either EVOO or mixed nuts + Med Diet </a:t>
            </a:r>
          </a:p>
          <a:p>
            <a:pPr>
              <a:defRPr/>
            </a:pPr>
            <a:r>
              <a:rPr lang="en-US" sz="2200" b="1" dirty="0">
                <a:solidFill>
                  <a:schemeClr val="accent5"/>
                </a:solidFill>
                <a:latin typeface="Calibri" panose="020F0502020204030204" pitchFamily="34" charset="0"/>
              </a:rPr>
              <a:t>significantly reduced the composite primary endpoint of risk of myocardial infarction,  stroke, and death of cardiovascular causes by </a:t>
            </a:r>
          </a:p>
          <a:p>
            <a:pPr>
              <a:defRPr/>
            </a:pPr>
            <a:r>
              <a:rPr lang="en-US" sz="2200" b="1" dirty="0">
                <a:solidFill>
                  <a:schemeClr val="accent5"/>
                </a:solidFill>
                <a:latin typeface="Calibri" panose="020F0502020204030204" pitchFamily="34" charset="0"/>
              </a:rPr>
              <a:t>30%. </a:t>
            </a:r>
          </a:p>
          <a:p>
            <a:pPr>
              <a:defRPr/>
            </a:pPr>
            <a:endParaRPr lang="en-US" b="1" dirty="0">
              <a:latin typeface="Calibri" panose="020F0502020204030204" pitchFamily="34" charset="0"/>
            </a:endParaRPr>
          </a:p>
          <a:p>
            <a:pPr>
              <a:defRPr/>
            </a:pPr>
            <a:endParaRPr lang="en-US" b="1" dirty="0">
              <a:latin typeface="Calibri" panose="020F0502020204030204" pitchFamily="34" charset="0"/>
            </a:endParaRPr>
          </a:p>
        </p:txBody>
      </p:sp>
      <p:sp>
        <p:nvSpPr>
          <p:cNvPr id="8" name="Text Box 3"/>
          <p:cNvSpPr txBox="1">
            <a:spLocks noChangeArrowheads="1"/>
          </p:cNvSpPr>
          <p:nvPr/>
        </p:nvSpPr>
        <p:spPr bwMode="auto">
          <a:xfrm>
            <a:off x="304800" y="5943600"/>
            <a:ext cx="2754313" cy="8001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defRPr/>
            </a:pPr>
            <a:r>
              <a:rPr lang="en-US" altLang="en-US" sz="1600" b="1" dirty="0" smtClean="0">
                <a:solidFill>
                  <a:schemeClr val="accent5"/>
                </a:solidFill>
                <a:latin typeface="Calibri" panose="020F0502020204030204" pitchFamily="34" charset="0"/>
              </a:rPr>
              <a:t>NEJM 368: 1279-90, 2013</a:t>
            </a:r>
          </a:p>
          <a:p>
            <a:pPr eaLnBrk="1" hangingPunct="1">
              <a:defRPr/>
            </a:pPr>
            <a:r>
              <a:rPr lang="en-GB" altLang="en-US" sz="1600" b="1" dirty="0" err="1" smtClean="0">
                <a:solidFill>
                  <a:schemeClr val="accent5"/>
                </a:solidFill>
                <a:latin typeface="Calibri" panose="020F0502020204030204" pitchFamily="34" charset="0"/>
              </a:rPr>
              <a:t>Ros</a:t>
            </a:r>
            <a:r>
              <a:rPr lang="en-GB" altLang="en-US" sz="1600" b="1" dirty="0" smtClean="0">
                <a:solidFill>
                  <a:schemeClr val="accent5"/>
                </a:solidFill>
                <a:latin typeface="Calibri" panose="020F0502020204030204" pitchFamily="34" charset="0"/>
              </a:rPr>
              <a:t> </a:t>
            </a:r>
            <a:r>
              <a:rPr lang="en-GB" altLang="en-US" sz="1600" b="1" i="1" dirty="0" err="1" smtClean="0">
                <a:solidFill>
                  <a:schemeClr val="accent5"/>
                </a:solidFill>
                <a:latin typeface="Calibri" panose="020F0502020204030204" pitchFamily="34" charset="0"/>
              </a:rPr>
              <a:t>Adv</a:t>
            </a:r>
            <a:r>
              <a:rPr lang="en-GB" altLang="en-US" sz="1600" b="1" i="1" dirty="0" smtClean="0">
                <a:solidFill>
                  <a:schemeClr val="accent5"/>
                </a:solidFill>
                <a:latin typeface="Calibri" panose="020F0502020204030204" pitchFamily="34" charset="0"/>
              </a:rPr>
              <a:t> </a:t>
            </a:r>
            <a:r>
              <a:rPr lang="en-GB" altLang="en-US" sz="1600" b="1" i="1" dirty="0" err="1" smtClean="0">
                <a:solidFill>
                  <a:schemeClr val="accent5"/>
                </a:solidFill>
                <a:latin typeface="Calibri" panose="020F0502020204030204" pitchFamily="34" charset="0"/>
              </a:rPr>
              <a:t>Nutr</a:t>
            </a:r>
            <a:r>
              <a:rPr lang="en-GB" altLang="en-US" sz="1600" b="1" i="1" dirty="0" smtClean="0">
                <a:solidFill>
                  <a:schemeClr val="accent5"/>
                </a:solidFill>
                <a:latin typeface="Calibri" panose="020F0502020204030204" pitchFamily="34" charset="0"/>
              </a:rPr>
              <a:t> </a:t>
            </a:r>
            <a:r>
              <a:rPr lang="en-GB" altLang="en-US" sz="1600" b="1" dirty="0" smtClean="0">
                <a:solidFill>
                  <a:schemeClr val="accent5"/>
                </a:solidFill>
                <a:latin typeface="Calibri" panose="020F0502020204030204" pitchFamily="34" charset="0"/>
              </a:rPr>
              <a:t>5: 3305-65, 2014</a:t>
            </a:r>
          </a:p>
          <a:p>
            <a:pPr eaLnBrk="1" hangingPunct="1">
              <a:defRPr/>
            </a:pPr>
            <a:endParaRPr lang="en-US" altLang="en-US" sz="1400" b="1" dirty="0" smtClean="0">
              <a:solidFill>
                <a:schemeClr val="accent5"/>
              </a:solidFill>
              <a:latin typeface="Arial" charset="0"/>
            </a:endParaRPr>
          </a:p>
        </p:txBody>
      </p:sp>
      <p:pic>
        <p:nvPicPr>
          <p:cNvPr id="9" name="8 - Εικόνα" descr="Med diet.jpg"/>
          <p:cNvPicPr>
            <a:picLocks noChangeAspect="1"/>
          </p:cNvPicPr>
          <p:nvPr/>
        </p:nvPicPr>
        <p:blipFill>
          <a:blip r:embed="rId4"/>
          <a:stretch>
            <a:fillRect/>
          </a:stretch>
        </p:blipFill>
        <p:spPr>
          <a:xfrm>
            <a:off x="89156" y="2438400"/>
            <a:ext cx="5016244" cy="33528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idx="4294967295"/>
          </p:nvPr>
        </p:nvSpPr>
        <p:spPr>
          <a:xfrm>
            <a:off x="9525" y="741363"/>
            <a:ext cx="7756525" cy="1054100"/>
          </a:xfrm>
        </p:spPr>
        <p:txBody>
          <a:bodyPr/>
          <a:lstStyle/>
          <a:p>
            <a:pPr>
              <a:defRPr/>
            </a:pPr>
            <a:r>
              <a:rPr lang="en-GB" dirty="0" smtClean="0">
                <a:solidFill>
                  <a:srgbClr val="33CCCC"/>
                </a:solidFill>
                <a:effectLst>
                  <a:outerShdw blurRad="38100" dist="38100" dir="2700000" algn="tl">
                    <a:srgbClr val="C0C0C0"/>
                  </a:outerShdw>
                </a:effectLst>
              </a:rPr>
              <a:t> </a:t>
            </a:r>
          </a:p>
        </p:txBody>
      </p:sp>
      <p:sp>
        <p:nvSpPr>
          <p:cNvPr id="37891" name="TextBox 2"/>
          <p:cNvSpPr txBox="1">
            <a:spLocks noChangeArrowheads="1"/>
          </p:cNvSpPr>
          <p:nvPr/>
        </p:nvSpPr>
        <p:spPr bwMode="auto">
          <a:xfrm>
            <a:off x="76200" y="7938"/>
            <a:ext cx="8915399" cy="523220"/>
          </a:xfrm>
          <a:prstGeom prst="rect">
            <a:avLst/>
          </a:prstGeom>
          <a:noFill/>
          <a:ln w="9525">
            <a:noFill/>
            <a:miter lim="800000"/>
            <a:headEnd/>
            <a:tailEnd/>
          </a:ln>
        </p:spPr>
        <p:txBody>
          <a:bodyPr wrap="square">
            <a:spAutoFit/>
          </a:bodyPr>
          <a:lstStyle/>
          <a:p>
            <a:pPr algn="ctr" eaLnBrk="0" hangingPunct="0">
              <a:spcBef>
                <a:spcPct val="20000"/>
              </a:spcBef>
              <a:buClr>
                <a:schemeClr val="accent1"/>
              </a:buClr>
              <a:buFont typeface="Wingdings" pitchFamily="2" charset="2"/>
              <a:buNone/>
            </a:pPr>
            <a:r>
              <a:rPr lang="el-GR" altLang="en-US" sz="2800" b="1" dirty="0" smtClean="0">
                <a:solidFill>
                  <a:schemeClr val="accent1"/>
                </a:solidFill>
                <a:latin typeface="Arial" charset="0"/>
              </a:rPr>
              <a:t>Αιμοπετάλια-</a:t>
            </a:r>
            <a:r>
              <a:rPr lang="en-US" altLang="en-US" sz="2800" b="1" dirty="0" smtClean="0">
                <a:solidFill>
                  <a:schemeClr val="accent1"/>
                </a:solidFill>
                <a:latin typeface="Arial" charset="0"/>
              </a:rPr>
              <a:t> </a:t>
            </a:r>
            <a:r>
              <a:rPr lang="el-GR" altLang="en-US" sz="2800" b="1" dirty="0" err="1" smtClean="0">
                <a:solidFill>
                  <a:schemeClr val="accent1"/>
                </a:solidFill>
                <a:latin typeface="Arial" charset="0"/>
              </a:rPr>
              <a:t>Εκκινητές</a:t>
            </a:r>
            <a:r>
              <a:rPr lang="el-GR" altLang="en-US" sz="2800" b="1" dirty="0" smtClean="0">
                <a:solidFill>
                  <a:schemeClr val="accent1"/>
                </a:solidFill>
                <a:latin typeface="Arial" charset="0"/>
              </a:rPr>
              <a:t> καρδιαγγειακών παθήσεων</a:t>
            </a:r>
            <a:endParaRPr lang="en-US" altLang="en-US" sz="2800" b="1" dirty="0">
              <a:solidFill>
                <a:schemeClr val="accent1"/>
              </a:solidFill>
              <a:latin typeface="Arial" charset="0"/>
            </a:endParaRPr>
          </a:p>
        </p:txBody>
      </p:sp>
      <p:sp>
        <p:nvSpPr>
          <p:cNvPr id="37892" name="Text Box 4"/>
          <p:cNvSpPr txBox="1">
            <a:spLocks noChangeArrowheads="1"/>
          </p:cNvSpPr>
          <p:nvPr/>
        </p:nvSpPr>
        <p:spPr bwMode="auto">
          <a:xfrm>
            <a:off x="4535488" y="6469063"/>
            <a:ext cx="4192587" cy="338137"/>
          </a:xfrm>
          <a:prstGeom prst="rect">
            <a:avLst/>
          </a:prstGeom>
          <a:noFill/>
          <a:ln w="9525">
            <a:noFill/>
            <a:miter lim="800000"/>
            <a:headEnd/>
            <a:tailEnd/>
          </a:ln>
        </p:spPr>
        <p:txBody>
          <a:bodyPr wrap="none">
            <a:spAutoFit/>
          </a:bodyPr>
          <a:lstStyle/>
          <a:p>
            <a:pPr>
              <a:spcBef>
                <a:spcPct val="50000"/>
              </a:spcBef>
              <a:buClr>
                <a:schemeClr val="accent1"/>
              </a:buClr>
              <a:buFont typeface="Wingdings" pitchFamily="2" charset="2"/>
              <a:buNone/>
            </a:pPr>
            <a:r>
              <a:rPr lang="en-US" altLang="en-US" sz="1600" b="1">
                <a:solidFill>
                  <a:schemeClr val="accent1"/>
                </a:solidFill>
                <a:latin typeface="Arial" charset="0"/>
              </a:rPr>
              <a:t>Borissoff et al.,  NEJM 364: 1746-60, 2011</a:t>
            </a:r>
          </a:p>
        </p:txBody>
      </p:sp>
      <p:pic>
        <p:nvPicPr>
          <p:cNvPr id="6" name="5 - Εικόνα" descr="platelet aggregation.jpg"/>
          <p:cNvPicPr>
            <a:picLocks noChangeAspect="1"/>
          </p:cNvPicPr>
          <p:nvPr/>
        </p:nvPicPr>
        <p:blipFill>
          <a:blip r:embed="rId3"/>
          <a:stretch>
            <a:fillRect/>
          </a:stretch>
        </p:blipFill>
        <p:spPr>
          <a:xfrm>
            <a:off x="222584" y="444843"/>
            <a:ext cx="8698832" cy="5968314"/>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idx="4294967295"/>
          </p:nvPr>
        </p:nvSpPr>
        <p:spPr>
          <a:xfrm>
            <a:off x="9525" y="741363"/>
            <a:ext cx="7756525" cy="1054100"/>
          </a:xfrm>
        </p:spPr>
        <p:txBody>
          <a:bodyPr/>
          <a:lstStyle/>
          <a:p>
            <a:pPr>
              <a:defRPr/>
            </a:pPr>
            <a:r>
              <a:rPr lang="en-GB" dirty="0" smtClean="0">
                <a:solidFill>
                  <a:srgbClr val="33CCCC"/>
                </a:solidFill>
                <a:effectLst>
                  <a:outerShdw blurRad="38100" dist="38100" dir="2700000" algn="tl">
                    <a:srgbClr val="C0C0C0"/>
                  </a:outerShdw>
                </a:effectLst>
              </a:rPr>
              <a:t> </a:t>
            </a:r>
          </a:p>
        </p:txBody>
      </p:sp>
      <p:sp>
        <p:nvSpPr>
          <p:cNvPr id="38915" name="TextBox 2"/>
          <p:cNvSpPr txBox="1">
            <a:spLocks noChangeArrowheads="1"/>
          </p:cNvSpPr>
          <p:nvPr/>
        </p:nvSpPr>
        <p:spPr bwMode="auto">
          <a:xfrm>
            <a:off x="223838" y="304800"/>
            <a:ext cx="8534400" cy="523220"/>
          </a:xfrm>
          <a:prstGeom prst="rect">
            <a:avLst/>
          </a:prstGeom>
          <a:noFill/>
          <a:ln w="9525">
            <a:noFill/>
            <a:miter lim="800000"/>
            <a:headEnd/>
            <a:tailEnd/>
          </a:ln>
        </p:spPr>
        <p:txBody>
          <a:bodyPr>
            <a:spAutoFit/>
          </a:bodyPr>
          <a:lstStyle/>
          <a:p>
            <a:pPr algn="ctr" eaLnBrk="0" hangingPunct="0">
              <a:spcBef>
                <a:spcPct val="20000"/>
              </a:spcBef>
              <a:buClr>
                <a:schemeClr val="accent1"/>
              </a:buClr>
              <a:buFont typeface="Wingdings" pitchFamily="2" charset="2"/>
              <a:buNone/>
            </a:pPr>
            <a:r>
              <a:rPr lang="el-GR" altLang="en-US" sz="2800" b="1" dirty="0" smtClean="0">
                <a:solidFill>
                  <a:schemeClr val="accent1"/>
                </a:solidFill>
                <a:latin typeface="Arial" charset="0"/>
              </a:rPr>
              <a:t>Ποια είναι τα δραστικά συστατικά;</a:t>
            </a:r>
            <a:endParaRPr lang="en-US" altLang="en-US" sz="2800" b="1" dirty="0">
              <a:solidFill>
                <a:schemeClr val="accent1"/>
              </a:solidFill>
              <a:latin typeface="Arial" charset="0"/>
            </a:endParaRPr>
          </a:p>
        </p:txBody>
      </p:sp>
      <p:pic>
        <p:nvPicPr>
          <p:cNvPr id="38917" name="Picture 2" descr="File:Oleocanthal.png">
            <a:hlinkClick r:id="rId3"/>
          </p:cNvPr>
          <p:cNvPicPr>
            <a:picLocks noChangeAspect="1" noChangeArrowheads="1"/>
          </p:cNvPicPr>
          <p:nvPr/>
        </p:nvPicPr>
        <p:blipFill>
          <a:blip r:embed="rId4"/>
          <a:srcRect/>
          <a:stretch>
            <a:fillRect/>
          </a:stretch>
        </p:blipFill>
        <p:spPr bwMode="auto">
          <a:xfrm>
            <a:off x="2667000" y="3505200"/>
            <a:ext cx="3476625" cy="1538288"/>
          </a:xfrm>
          <a:prstGeom prst="rect">
            <a:avLst/>
          </a:prstGeom>
          <a:noFill/>
          <a:ln w="9525">
            <a:noFill/>
            <a:miter lim="800000"/>
            <a:headEnd/>
            <a:tailEnd/>
          </a:ln>
        </p:spPr>
      </p:pic>
      <p:sp>
        <p:nvSpPr>
          <p:cNvPr id="38918" name="5 - TextBox"/>
          <p:cNvSpPr txBox="1">
            <a:spLocks noChangeArrowheads="1"/>
          </p:cNvSpPr>
          <p:nvPr/>
        </p:nvSpPr>
        <p:spPr bwMode="auto">
          <a:xfrm>
            <a:off x="762000" y="5181600"/>
            <a:ext cx="7696200" cy="1477328"/>
          </a:xfrm>
          <a:prstGeom prst="rect">
            <a:avLst/>
          </a:prstGeom>
          <a:noFill/>
          <a:ln w="9525">
            <a:noFill/>
            <a:miter lim="800000"/>
            <a:headEnd/>
            <a:tailEnd/>
          </a:ln>
        </p:spPr>
        <p:txBody>
          <a:bodyPr>
            <a:spAutoFit/>
          </a:bodyPr>
          <a:lstStyle/>
          <a:p>
            <a:r>
              <a:rPr lang="el-GR" dirty="0" smtClean="0"/>
              <a:t>Η </a:t>
            </a:r>
            <a:r>
              <a:rPr lang="el-GR" dirty="0" err="1" smtClean="0"/>
              <a:t>ελαιοκανθάλη</a:t>
            </a:r>
            <a:r>
              <a:rPr lang="el-GR" dirty="0" smtClean="0"/>
              <a:t> και η </a:t>
            </a:r>
            <a:r>
              <a:rPr lang="el-GR" dirty="0" err="1" smtClean="0"/>
              <a:t>ελαιασίνη</a:t>
            </a:r>
            <a:r>
              <a:rPr lang="el-GR" dirty="0" smtClean="0"/>
              <a:t> </a:t>
            </a:r>
            <a:r>
              <a:rPr lang="el-GR" dirty="0" smtClean="0"/>
              <a:t>είναι δύο συστατικά του ελαιολάδου με ανασταλτική </a:t>
            </a:r>
            <a:r>
              <a:rPr lang="el-GR" dirty="0" err="1" smtClean="0"/>
              <a:t>δραση</a:t>
            </a:r>
            <a:r>
              <a:rPr lang="el-GR" dirty="0" smtClean="0"/>
              <a:t> </a:t>
            </a:r>
            <a:r>
              <a:rPr lang="el-GR" dirty="0" smtClean="0"/>
              <a:t>επί </a:t>
            </a:r>
            <a:r>
              <a:rPr lang="el-GR" dirty="0" smtClean="0"/>
              <a:t>των </a:t>
            </a:r>
            <a:r>
              <a:rPr lang="el-GR" dirty="0" smtClean="0"/>
              <a:t>COX και LOX </a:t>
            </a:r>
            <a:r>
              <a:rPr lang="el-GR" dirty="0" smtClean="0"/>
              <a:t>ενζύμων </a:t>
            </a:r>
            <a:r>
              <a:rPr lang="el-GR" dirty="0" smtClean="0"/>
              <a:t>που εμπλέκονται στην συσσωμάτωση των </a:t>
            </a:r>
            <a:r>
              <a:rPr lang="el-GR" dirty="0" smtClean="0"/>
              <a:t>αιμοπεταλίων.</a:t>
            </a:r>
          </a:p>
          <a:p>
            <a:r>
              <a:rPr lang="el-GR" dirty="0" smtClean="0"/>
              <a:t> </a:t>
            </a:r>
            <a:r>
              <a:rPr lang="el-GR" dirty="0" smtClean="0"/>
              <a:t>Είναι αντιοξειδωτικές ενώσεις με ήδη </a:t>
            </a:r>
            <a:r>
              <a:rPr lang="el-GR" dirty="0" smtClean="0"/>
              <a:t>αναγνωρισμένη δραστικότητα </a:t>
            </a:r>
            <a:r>
              <a:rPr lang="el-GR" dirty="0" smtClean="0"/>
              <a:t>( ΕΕ 432/2012 ) για την προστασία από την οξείδωση της LDL</a:t>
            </a:r>
            <a:endParaRPr lang="el-GR" dirty="0"/>
          </a:p>
        </p:txBody>
      </p:sp>
      <p:pic>
        <p:nvPicPr>
          <p:cNvPr id="7" name="6 - Εικόνα" descr="olive oil.jpg"/>
          <p:cNvPicPr>
            <a:picLocks noChangeAspect="1"/>
          </p:cNvPicPr>
          <p:nvPr/>
        </p:nvPicPr>
        <p:blipFill>
          <a:blip r:embed="rId5"/>
          <a:stretch>
            <a:fillRect/>
          </a:stretch>
        </p:blipFill>
        <p:spPr>
          <a:xfrm>
            <a:off x="2743200" y="914400"/>
            <a:ext cx="3505200" cy="23368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dirty="0" smtClean="0"/>
              <a:t>Βιοχημικό μονοπάτι για την συσσωμάτωση των αιμοπεταλίων</a:t>
            </a:r>
            <a:endParaRPr lang="en-US" dirty="0"/>
          </a:p>
        </p:txBody>
      </p:sp>
      <p:pic>
        <p:nvPicPr>
          <p:cNvPr id="39939" name="Picture 2"/>
          <p:cNvPicPr>
            <a:picLocks noChangeAspect="1"/>
          </p:cNvPicPr>
          <p:nvPr/>
        </p:nvPicPr>
        <p:blipFill>
          <a:blip r:embed="rId2"/>
          <a:srcRect/>
          <a:stretch>
            <a:fillRect/>
          </a:stretch>
        </p:blipFill>
        <p:spPr bwMode="auto">
          <a:xfrm>
            <a:off x="1371600" y="1687513"/>
            <a:ext cx="6019800" cy="471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304800"/>
            <a:ext cx="9107488" cy="1143000"/>
          </a:xfrm>
        </p:spPr>
        <p:txBody>
          <a:bodyPr/>
          <a:lstStyle/>
          <a:p>
            <a:r>
              <a:rPr lang="en-US" altLang="en-US" sz="3200" b="1" dirty="0" err="1" smtClean="0">
                <a:solidFill>
                  <a:schemeClr val="accent1"/>
                </a:solidFill>
                <a:latin typeface="Calibri" pitchFamily="34" charset="0"/>
              </a:rPr>
              <a:t>Oleocanthal</a:t>
            </a:r>
            <a:r>
              <a:rPr lang="en-US" altLang="en-US" sz="3200" b="1" dirty="0" smtClean="0">
                <a:solidFill>
                  <a:schemeClr val="accent1"/>
                </a:solidFill>
                <a:latin typeface="Calibri" pitchFamily="34" charset="0"/>
              </a:rPr>
              <a:t>-Rich EVOO and Platelet Reactivity </a:t>
            </a:r>
            <a:br>
              <a:rPr lang="en-US" altLang="en-US" sz="3200" b="1" dirty="0" smtClean="0">
                <a:solidFill>
                  <a:schemeClr val="accent1"/>
                </a:solidFill>
                <a:latin typeface="Calibri" pitchFamily="34" charset="0"/>
              </a:rPr>
            </a:br>
            <a:r>
              <a:rPr lang="en-US" altLang="en-US" sz="3200" b="1" dirty="0" smtClean="0">
                <a:solidFill>
                  <a:schemeClr val="accent1"/>
                </a:solidFill>
                <a:latin typeface="Calibri" pitchFamily="34" charset="0"/>
              </a:rPr>
              <a:t>(</a:t>
            </a:r>
            <a:r>
              <a:rPr lang="el-GR" altLang="en-US" sz="3200" b="1" dirty="0" smtClean="0">
                <a:solidFill>
                  <a:schemeClr val="accent1"/>
                </a:solidFill>
                <a:latin typeface="Calibri" pitchFamily="34" charset="0"/>
              </a:rPr>
              <a:t>Ιανουάριος</a:t>
            </a:r>
            <a:r>
              <a:rPr lang="en-US" altLang="en-US" sz="3200" b="1" dirty="0" smtClean="0">
                <a:solidFill>
                  <a:schemeClr val="accent1"/>
                </a:solidFill>
                <a:latin typeface="Calibri" pitchFamily="34" charset="0"/>
              </a:rPr>
              <a:t> 2015 – </a:t>
            </a:r>
            <a:r>
              <a:rPr lang="el-GR" altLang="en-US" sz="3200" b="1" dirty="0" err="1" smtClean="0">
                <a:solidFill>
                  <a:schemeClr val="accent1"/>
                </a:solidFill>
                <a:latin typeface="Calibri" pitchFamily="34" charset="0"/>
              </a:rPr>
              <a:t>Σεπτέβριος</a:t>
            </a:r>
            <a:r>
              <a:rPr lang="en-US" altLang="en-US" sz="3200" b="1" dirty="0" smtClean="0">
                <a:solidFill>
                  <a:schemeClr val="accent1"/>
                </a:solidFill>
                <a:latin typeface="Calibri" pitchFamily="34" charset="0"/>
              </a:rPr>
              <a:t> 2015)</a:t>
            </a:r>
            <a:endParaRPr lang="en-US" altLang="en-US" sz="3200" b="1" dirty="0" smtClean="0">
              <a:solidFill>
                <a:schemeClr val="accent1"/>
              </a:solidFill>
              <a:latin typeface="Calibri" pitchFamily="34" charset="0"/>
            </a:endParaRPr>
          </a:p>
        </p:txBody>
      </p:sp>
      <p:sp>
        <p:nvSpPr>
          <p:cNvPr id="74755" name="Content Placeholder 2"/>
          <p:cNvSpPr>
            <a:spLocks noGrp="1"/>
          </p:cNvSpPr>
          <p:nvPr>
            <p:ph idx="4294967295"/>
          </p:nvPr>
        </p:nvSpPr>
        <p:spPr>
          <a:xfrm>
            <a:off x="698500" y="2438400"/>
            <a:ext cx="7747000" cy="2209800"/>
          </a:xfrm>
        </p:spPr>
        <p:txBody>
          <a:bodyPr/>
          <a:lstStyle/>
          <a:p>
            <a:pPr marL="0" indent="0">
              <a:buFont typeface="Wingdings" pitchFamily="2" charset="2"/>
              <a:buNone/>
              <a:defRPr/>
            </a:pPr>
            <a:r>
              <a:rPr lang="el-GR" sz="2800" b="1" dirty="0" smtClean="0">
                <a:solidFill>
                  <a:schemeClr val="accent5"/>
                </a:solidFill>
                <a:latin typeface="Calibri" panose="020F0502020204030204" pitchFamily="34" charset="0"/>
              </a:rPr>
              <a:t>Ο σκοπός ήταν να συγκρίνουμε την επίδραση της οξείας χορήγησης ελαιολάδου πλούσιου σε </a:t>
            </a:r>
            <a:r>
              <a:rPr lang="el-GR" sz="2800" b="1" dirty="0" err="1" smtClean="0">
                <a:solidFill>
                  <a:schemeClr val="accent5"/>
                </a:solidFill>
                <a:latin typeface="Calibri" panose="020F0502020204030204" pitchFamily="34" charset="0"/>
              </a:rPr>
              <a:t>ελαιοκανθάλη</a:t>
            </a:r>
            <a:r>
              <a:rPr lang="el-GR" sz="2800" b="1" dirty="0" smtClean="0">
                <a:solidFill>
                  <a:schemeClr val="accent5"/>
                </a:solidFill>
                <a:latin typeface="Calibri" panose="020F0502020204030204" pitchFamily="34" charset="0"/>
              </a:rPr>
              <a:t> σε σχέση με ελαιόλαδο χωρίς </a:t>
            </a:r>
            <a:r>
              <a:rPr lang="el-GR" sz="2800" b="1" dirty="0" err="1" smtClean="0">
                <a:solidFill>
                  <a:schemeClr val="accent5"/>
                </a:solidFill>
                <a:latin typeface="Calibri" panose="020F0502020204030204" pitchFamily="34" charset="0"/>
              </a:rPr>
              <a:t>ελαιοκανθάλη</a:t>
            </a:r>
            <a:r>
              <a:rPr lang="el-GR" sz="2800" b="1" dirty="0" smtClean="0">
                <a:solidFill>
                  <a:schemeClr val="accent5"/>
                </a:solidFill>
                <a:latin typeface="Calibri" panose="020F0502020204030204" pitchFamily="34" charset="0"/>
              </a:rPr>
              <a:t> αλλά ίδιες ολικές φαινόλες στη συσσώρευση των αιμοπεταλίων και επομένως στην προστασία από τη δημιουργία θρόμβων</a:t>
            </a:r>
            <a:r>
              <a:rPr lang="en-US" sz="2800" b="1" dirty="0" smtClean="0">
                <a:solidFill>
                  <a:schemeClr val="accent5"/>
                </a:solidFill>
                <a:latin typeface="Calibri" panose="020F0502020204030204" pitchFamily="34" charset="0"/>
              </a:rPr>
              <a:t>. </a:t>
            </a:r>
            <a:endParaRPr lang="en-US" sz="2800" b="1" dirty="0">
              <a:solidFill>
                <a:schemeClr val="accent5"/>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304800" y="152400"/>
            <a:ext cx="8839200" cy="1143000"/>
          </a:xfrm>
        </p:spPr>
        <p:txBody>
          <a:bodyPr/>
          <a:lstStyle/>
          <a:p>
            <a:r>
              <a:rPr lang="en-US" altLang="en-US" sz="2800" b="1" dirty="0" err="1" smtClean="0">
                <a:solidFill>
                  <a:schemeClr val="accent1"/>
                </a:solidFill>
                <a:latin typeface="Calibri" pitchFamily="34" charset="0"/>
              </a:rPr>
              <a:t>Oleocanthal</a:t>
            </a:r>
            <a:r>
              <a:rPr lang="en-US" altLang="en-US" sz="2800" b="1" dirty="0" smtClean="0">
                <a:solidFill>
                  <a:schemeClr val="accent1"/>
                </a:solidFill>
                <a:latin typeface="Calibri" pitchFamily="34" charset="0"/>
              </a:rPr>
              <a:t>-Rich EVOO and Platelet Reactivity </a:t>
            </a:r>
            <a:br>
              <a:rPr lang="en-US" altLang="en-US" sz="2800" b="1" dirty="0" smtClean="0">
                <a:solidFill>
                  <a:schemeClr val="accent1"/>
                </a:solidFill>
                <a:latin typeface="Calibri" pitchFamily="34" charset="0"/>
              </a:rPr>
            </a:br>
            <a:r>
              <a:rPr lang="en-US" altLang="en-US" sz="2800" b="1" dirty="0" smtClean="0">
                <a:solidFill>
                  <a:schemeClr val="accent1"/>
                </a:solidFill>
                <a:latin typeface="Calibri" pitchFamily="34" charset="0"/>
              </a:rPr>
              <a:t>(</a:t>
            </a:r>
            <a:r>
              <a:rPr lang="el-GR" altLang="en-US" sz="2800" b="1" dirty="0" smtClean="0">
                <a:solidFill>
                  <a:schemeClr val="accent1"/>
                </a:solidFill>
                <a:latin typeface="Calibri" pitchFamily="34" charset="0"/>
              </a:rPr>
              <a:t>Ιανουάριος</a:t>
            </a:r>
            <a:r>
              <a:rPr lang="en-US" altLang="en-US" sz="2800" b="1" dirty="0" smtClean="0">
                <a:solidFill>
                  <a:schemeClr val="accent1"/>
                </a:solidFill>
                <a:latin typeface="Calibri" pitchFamily="34" charset="0"/>
              </a:rPr>
              <a:t> </a:t>
            </a:r>
            <a:r>
              <a:rPr lang="en-US" altLang="en-US" sz="2800" b="1" dirty="0" smtClean="0">
                <a:solidFill>
                  <a:schemeClr val="accent1"/>
                </a:solidFill>
                <a:latin typeface="Calibri" pitchFamily="34" charset="0"/>
              </a:rPr>
              <a:t>2015 – </a:t>
            </a:r>
            <a:r>
              <a:rPr lang="el-GR" altLang="en-US" sz="2800" b="1" dirty="0" err="1" smtClean="0">
                <a:solidFill>
                  <a:schemeClr val="accent1"/>
                </a:solidFill>
                <a:latin typeface="Calibri" pitchFamily="34" charset="0"/>
              </a:rPr>
              <a:t>Σεπτέβριος</a:t>
            </a:r>
            <a:r>
              <a:rPr lang="en-US" altLang="en-US" sz="2800" b="1" dirty="0" smtClean="0">
                <a:solidFill>
                  <a:schemeClr val="accent1"/>
                </a:solidFill>
                <a:latin typeface="Calibri" pitchFamily="34" charset="0"/>
              </a:rPr>
              <a:t> </a:t>
            </a:r>
            <a:r>
              <a:rPr lang="en-US" altLang="en-US" sz="2800" b="1" dirty="0" smtClean="0">
                <a:solidFill>
                  <a:schemeClr val="accent1"/>
                </a:solidFill>
                <a:latin typeface="Calibri" pitchFamily="34" charset="0"/>
              </a:rPr>
              <a:t>2015)</a:t>
            </a:r>
          </a:p>
        </p:txBody>
      </p:sp>
      <p:sp>
        <p:nvSpPr>
          <p:cNvPr id="4198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p>
        </p:txBody>
      </p:sp>
      <p:grpSp>
        <p:nvGrpSpPr>
          <p:cNvPr id="41988" name="Group 4"/>
          <p:cNvGrpSpPr>
            <a:grpSpLocks/>
          </p:cNvGrpSpPr>
          <p:nvPr/>
        </p:nvGrpSpPr>
        <p:grpSpPr bwMode="auto">
          <a:xfrm>
            <a:off x="762000" y="1500188"/>
            <a:ext cx="7931150" cy="4191000"/>
            <a:chOff x="228600" y="1295400"/>
            <a:chExt cx="8382000" cy="4495800"/>
          </a:xfrm>
        </p:grpSpPr>
        <p:sp>
          <p:nvSpPr>
            <p:cNvPr id="4" name="Rectangle 3"/>
            <p:cNvSpPr/>
            <p:nvPr/>
          </p:nvSpPr>
          <p:spPr>
            <a:xfrm>
              <a:off x="228600" y="1295400"/>
              <a:ext cx="8382000" cy="449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1" name="Rectangle 11"/>
            <p:cNvSpPr>
              <a:spLocks noChangeArrowheads="1"/>
            </p:cNvSpPr>
            <p:nvPr/>
          </p:nvSpPr>
          <p:spPr bwMode="auto">
            <a:xfrm>
              <a:off x="1066800" y="1485900"/>
              <a:ext cx="1143000" cy="3886200"/>
            </a:xfrm>
            <a:prstGeom prst="rect">
              <a:avLst/>
            </a:prstGeom>
            <a:solidFill>
              <a:schemeClr val="bg1"/>
            </a:solidFill>
            <a:ln w="9525">
              <a:solidFill>
                <a:schemeClr val="tx1"/>
              </a:solidFill>
              <a:miter lim="800000"/>
              <a:headEnd/>
              <a:tailEnd/>
            </a:ln>
          </p:spPr>
          <p:txBody>
            <a:bodyPr wrap="none" anchor="ctr"/>
            <a:lstStyle/>
            <a:p>
              <a:pPr algn="ctr"/>
              <a:r>
                <a:rPr lang="en-US" altLang="en-US" b="1" dirty="0">
                  <a:latin typeface="Arial" charset="0"/>
                </a:rPr>
                <a:t>Study </a:t>
              </a:r>
            </a:p>
            <a:p>
              <a:pPr algn="ctr"/>
              <a:r>
                <a:rPr lang="en-US" altLang="en-US" b="1" dirty="0">
                  <a:latin typeface="Arial" charset="0"/>
                </a:rPr>
                <a:t>Day 1</a:t>
              </a:r>
            </a:p>
            <a:p>
              <a:pPr algn="ctr"/>
              <a:endParaRPr lang="en-US" altLang="en-US" b="1" dirty="0">
                <a:latin typeface="Arial" charset="0"/>
              </a:endParaRPr>
            </a:p>
            <a:p>
              <a:pPr algn="ctr"/>
              <a:r>
                <a:rPr lang="en-US" altLang="en-US" b="1" dirty="0">
                  <a:latin typeface="Arial" charset="0"/>
                </a:rPr>
                <a:t>Time 0 hr</a:t>
              </a:r>
            </a:p>
            <a:p>
              <a:pPr algn="ctr"/>
              <a:r>
                <a:rPr lang="en-US" altLang="en-US" sz="1600" dirty="0">
                  <a:latin typeface="Arial" charset="0"/>
                </a:rPr>
                <a:t>Blood</a:t>
              </a:r>
            </a:p>
            <a:p>
              <a:pPr algn="ctr"/>
              <a:r>
                <a:rPr lang="en-US" altLang="en-US" sz="1600" dirty="0">
                  <a:latin typeface="Arial" charset="0"/>
                </a:rPr>
                <a:t>Draw</a:t>
              </a:r>
            </a:p>
            <a:p>
              <a:pPr algn="ctr"/>
              <a:endParaRPr lang="en-US" altLang="en-US" sz="1600" dirty="0">
                <a:latin typeface="Arial" charset="0"/>
              </a:endParaRPr>
            </a:p>
            <a:p>
              <a:pPr algn="ctr"/>
              <a:r>
                <a:rPr lang="en-US" altLang="en-US" b="1" dirty="0">
                  <a:latin typeface="Arial" charset="0"/>
                </a:rPr>
                <a:t>Time 2 hr</a:t>
              </a:r>
            </a:p>
            <a:p>
              <a:pPr algn="ctr"/>
              <a:r>
                <a:rPr lang="en-US" altLang="en-US" sz="1600" dirty="0">
                  <a:latin typeface="Arial" charset="0"/>
                </a:rPr>
                <a:t>Blood </a:t>
              </a:r>
            </a:p>
            <a:p>
              <a:pPr algn="ctr"/>
              <a:r>
                <a:rPr lang="en-US" altLang="en-US" sz="1600" dirty="0">
                  <a:latin typeface="Arial" charset="0"/>
                </a:rPr>
                <a:t>Draw</a:t>
              </a:r>
            </a:p>
          </p:txBody>
        </p:sp>
        <p:sp>
          <p:nvSpPr>
            <p:cNvPr id="41992" name="Rectangle 28"/>
            <p:cNvSpPr>
              <a:spLocks noChangeArrowheads="1"/>
            </p:cNvSpPr>
            <p:nvPr/>
          </p:nvSpPr>
          <p:spPr bwMode="auto">
            <a:xfrm>
              <a:off x="4000500" y="1485900"/>
              <a:ext cx="1143000" cy="3886200"/>
            </a:xfrm>
            <a:prstGeom prst="rect">
              <a:avLst/>
            </a:prstGeom>
            <a:solidFill>
              <a:schemeClr val="bg1"/>
            </a:solidFill>
            <a:ln w="9525">
              <a:solidFill>
                <a:schemeClr val="tx1"/>
              </a:solidFill>
              <a:miter lim="800000"/>
              <a:headEnd/>
              <a:tailEnd/>
            </a:ln>
          </p:spPr>
          <p:txBody>
            <a:bodyPr wrap="none" anchor="ctr"/>
            <a:lstStyle/>
            <a:p>
              <a:pPr algn="ctr"/>
              <a:r>
                <a:rPr lang="en-US" altLang="en-US" b="1">
                  <a:latin typeface="Arial" charset="0"/>
                </a:rPr>
                <a:t>Study </a:t>
              </a:r>
            </a:p>
            <a:p>
              <a:pPr algn="ctr"/>
              <a:r>
                <a:rPr lang="en-US" altLang="en-US" b="1">
                  <a:latin typeface="Arial" charset="0"/>
                </a:rPr>
                <a:t>Day 2</a:t>
              </a:r>
            </a:p>
            <a:p>
              <a:pPr algn="ctr"/>
              <a:endParaRPr lang="en-US" altLang="en-US" b="1">
                <a:latin typeface="Arial" charset="0"/>
              </a:endParaRPr>
            </a:p>
            <a:p>
              <a:pPr algn="ctr"/>
              <a:r>
                <a:rPr lang="en-US" altLang="en-US" b="1">
                  <a:latin typeface="Arial" charset="0"/>
                </a:rPr>
                <a:t>Time 0 hr</a:t>
              </a:r>
            </a:p>
            <a:p>
              <a:pPr algn="ctr"/>
              <a:r>
                <a:rPr lang="en-US" altLang="en-US" sz="1600">
                  <a:latin typeface="Arial" charset="0"/>
                </a:rPr>
                <a:t>Blood</a:t>
              </a:r>
            </a:p>
            <a:p>
              <a:pPr algn="ctr"/>
              <a:r>
                <a:rPr lang="en-US" altLang="en-US" sz="1600">
                  <a:latin typeface="Arial" charset="0"/>
                </a:rPr>
                <a:t>Draw</a:t>
              </a:r>
            </a:p>
            <a:p>
              <a:pPr algn="ctr"/>
              <a:endParaRPr lang="en-US" altLang="en-US" b="1">
                <a:latin typeface="Arial" charset="0"/>
              </a:endParaRPr>
            </a:p>
            <a:p>
              <a:pPr algn="ctr"/>
              <a:r>
                <a:rPr lang="en-US" altLang="en-US" b="1">
                  <a:latin typeface="Arial" charset="0"/>
                </a:rPr>
                <a:t>Time 2 hr</a:t>
              </a:r>
            </a:p>
            <a:p>
              <a:pPr algn="ctr"/>
              <a:r>
                <a:rPr lang="en-US" altLang="en-US" sz="1600">
                  <a:latin typeface="Arial" charset="0"/>
                </a:rPr>
                <a:t>Blood </a:t>
              </a:r>
            </a:p>
            <a:p>
              <a:pPr algn="ctr"/>
              <a:r>
                <a:rPr lang="en-US" altLang="en-US" sz="1600">
                  <a:latin typeface="Arial" charset="0"/>
                </a:rPr>
                <a:t>Draw</a:t>
              </a:r>
            </a:p>
            <a:p>
              <a:pPr algn="ctr"/>
              <a:endParaRPr lang="en-US" altLang="en-US" sz="1600">
                <a:latin typeface="Arial" charset="0"/>
              </a:endParaRPr>
            </a:p>
          </p:txBody>
        </p:sp>
        <p:sp>
          <p:nvSpPr>
            <p:cNvPr id="9" name="AutoShape 34"/>
            <p:cNvSpPr>
              <a:spLocks noChangeArrowheads="1"/>
            </p:cNvSpPr>
            <p:nvPr/>
          </p:nvSpPr>
          <p:spPr bwMode="auto">
            <a:xfrm>
              <a:off x="2285512" y="2896177"/>
              <a:ext cx="1372393" cy="914486"/>
            </a:xfrm>
            <a:prstGeom prst="rightArrow">
              <a:avLst>
                <a:gd name="adj1" fmla="val 50000"/>
                <a:gd name="adj2" fmla="val 85417"/>
              </a:avLst>
            </a:prstGeom>
            <a:solidFill>
              <a:srgbClr val="EAEAEA"/>
            </a:solidFill>
            <a:ln w="9525">
              <a:solidFill>
                <a:schemeClr val="tx1"/>
              </a:solidFill>
              <a:miter lim="800000"/>
              <a:headEnd/>
              <a:tailEnd/>
            </a:ln>
            <a:effectLst/>
            <a:extLst>
              <a:ext uri="{AF507438-7753-43E0-B8FC-AC1667EBCBE1}"/>
            </a:extLst>
          </p:spPr>
          <p:txBody>
            <a:bodyPr wrap="none" anchor="ctr"/>
            <a:lstStyle/>
            <a:p>
              <a:pPr algn="ctr">
                <a:defRPr/>
              </a:pPr>
              <a:r>
                <a:rPr lang="en-US" altLang="en-US" sz="1600" b="1" dirty="0">
                  <a:effectLst>
                    <a:outerShdw blurRad="38100" dist="38100" dir="2700000" algn="tl">
                      <a:srgbClr val="FFFFFF"/>
                    </a:outerShdw>
                  </a:effectLst>
                  <a:latin typeface="Arial" charset="0"/>
                </a:rPr>
                <a:t>One Week</a:t>
              </a:r>
            </a:p>
          </p:txBody>
        </p:sp>
        <p:sp>
          <p:nvSpPr>
            <p:cNvPr id="10" name="Rectangle 42"/>
            <p:cNvSpPr>
              <a:spLocks noChangeArrowheads="1"/>
            </p:cNvSpPr>
            <p:nvPr/>
          </p:nvSpPr>
          <p:spPr bwMode="auto">
            <a:xfrm rot="16200000">
              <a:off x="-1066863" y="3237940"/>
              <a:ext cx="3886142" cy="382525"/>
            </a:xfrm>
            <a:prstGeom prst="rect">
              <a:avLst/>
            </a:prstGeom>
            <a:solidFill>
              <a:srgbClr val="C0C0C0"/>
            </a:solidFill>
            <a:ln w="9525">
              <a:solidFill>
                <a:schemeClr val="tx1"/>
              </a:solidFill>
              <a:miter lim="800000"/>
              <a:headEnd/>
              <a:tailEnd/>
            </a:ln>
            <a:effectLst/>
            <a:extLst>
              <a:ext uri="{AF507438-7753-43E0-B8FC-AC1667EBCBE1}"/>
            </a:extLst>
          </p:spPr>
          <p:txBody>
            <a:bodyPr wrap="none" anchor="ctr"/>
            <a:lstStyle/>
            <a:p>
              <a:pPr algn="ctr">
                <a:defRPr/>
              </a:pPr>
              <a:r>
                <a:rPr lang="en-US" altLang="en-US" b="1" dirty="0">
                  <a:effectLst>
                    <a:outerShdw blurRad="38100" dist="38100" dir="2700000" algn="tl">
                      <a:srgbClr val="FFFFFF"/>
                    </a:outerShdw>
                  </a:effectLst>
                  <a:latin typeface="Arial" charset="0"/>
                </a:rPr>
                <a:t>24 </a:t>
              </a:r>
              <a:r>
                <a:rPr lang="en-US" altLang="en-US" b="1" dirty="0" err="1">
                  <a:effectLst>
                    <a:outerShdw blurRad="38100" dist="38100" dir="2700000" algn="tl">
                      <a:srgbClr val="FFFFFF"/>
                    </a:outerShdw>
                  </a:effectLst>
                  <a:latin typeface="Arial" charset="0"/>
                </a:rPr>
                <a:t>hr</a:t>
              </a:r>
              <a:r>
                <a:rPr lang="en-US" altLang="en-US" b="1" dirty="0">
                  <a:effectLst>
                    <a:outerShdw blurRad="38100" dist="38100" dir="2700000" algn="tl">
                      <a:srgbClr val="FFFFFF"/>
                    </a:outerShdw>
                  </a:effectLst>
                  <a:latin typeface="Arial" charset="0"/>
                </a:rPr>
                <a:t> before: Low flavonoid diet</a:t>
              </a:r>
            </a:p>
          </p:txBody>
        </p:sp>
        <p:sp>
          <p:nvSpPr>
            <p:cNvPr id="11" name="Rectangle 44"/>
            <p:cNvSpPr>
              <a:spLocks noChangeArrowheads="1"/>
            </p:cNvSpPr>
            <p:nvPr/>
          </p:nvSpPr>
          <p:spPr bwMode="auto">
            <a:xfrm rot="16200000">
              <a:off x="1905258" y="3238778"/>
              <a:ext cx="3886142" cy="380848"/>
            </a:xfrm>
            <a:prstGeom prst="rect">
              <a:avLst/>
            </a:prstGeom>
            <a:solidFill>
              <a:srgbClr val="C0C0C0"/>
            </a:solidFill>
            <a:ln w="9525">
              <a:solidFill>
                <a:schemeClr val="tx1"/>
              </a:solidFill>
              <a:miter lim="800000"/>
              <a:headEnd/>
              <a:tailEnd/>
            </a:ln>
            <a:effectLst/>
            <a:extLst>
              <a:ext uri="{AF507438-7753-43E0-B8FC-AC1667EBCBE1}"/>
            </a:extLst>
          </p:spPr>
          <p:txBody>
            <a:bodyPr wrap="none" anchor="ctr"/>
            <a:lstStyle/>
            <a:p>
              <a:pPr algn="ctr">
                <a:defRPr/>
              </a:pPr>
              <a:r>
                <a:rPr lang="en-US" altLang="en-US" b="1" dirty="0">
                  <a:effectLst>
                    <a:outerShdw blurRad="38100" dist="38100" dir="2700000" algn="tl">
                      <a:srgbClr val="FFFFFF"/>
                    </a:outerShdw>
                  </a:effectLst>
                  <a:latin typeface="Arial" charset="0"/>
                </a:rPr>
                <a:t>24 </a:t>
              </a:r>
              <a:r>
                <a:rPr lang="en-US" altLang="en-US" b="1" dirty="0" err="1">
                  <a:effectLst>
                    <a:outerShdw blurRad="38100" dist="38100" dir="2700000" algn="tl">
                      <a:srgbClr val="FFFFFF"/>
                    </a:outerShdw>
                  </a:effectLst>
                  <a:latin typeface="Arial" charset="0"/>
                </a:rPr>
                <a:t>hr</a:t>
              </a:r>
              <a:r>
                <a:rPr lang="en-US" altLang="en-US" b="1" dirty="0">
                  <a:effectLst>
                    <a:outerShdw blurRad="38100" dist="38100" dir="2700000" algn="tl">
                      <a:srgbClr val="FFFFFF"/>
                    </a:outerShdw>
                  </a:effectLst>
                  <a:latin typeface="Arial" charset="0"/>
                </a:rPr>
                <a:t> before: Low flavonoid diet</a:t>
              </a:r>
            </a:p>
          </p:txBody>
        </p:sp>
        <p:sp>
          <p:nvSpPr>
            <p:cNvPr id="41996" name="Rectangle 28"/>
            <p:cNvSpPr>
              <a:spLocks noChangeArrowheads="1"/>
            </p:cNvSpPr>
            <p:nvPr/>
          </p:nvSpPr>
          <p:spPr bwMode="auto">
            <a:xfrm>
              <a:off x="7010400" y="1485900"/>
              <a:ext cx="1143000" cy="3886200"/>
            </a:xfrm>
            <a:prstGeom prst="rect">
              <a:avLst/>
            </a:prstGeom>
            <a:solidFill>
              <a:schemeClr val="bg1"/>
            </a:solidFill>
            <a:ln w="9525">
              <a:solidFill>
                <a:schemeClr val="tx1"/>
              </a:solidFill>
              <a:miter lim="800000"/>
              <a:headEnd/>
              <a:tailEnd/>
            </a:ln>
          </p:spPr>
          <p:txBody>
            <a:bodyPr wrap="none" anchor="ctr"/>
            <a:lstStyle/>
            <a:p>
              <a:pPr algn="ctr"/>
              <a:r>
                <a:rPr lang="en-US" altLang="en-US" b="1">
                  <a:latin typeface="Arial" charset="0"/>
                </a:rPr>
                <a:t>Study </a:t>
              </a:r>
            </a:p>
            <a:p>
              <a:pPr algn="ctr"/>
              <a:r>
                <a:rPr lang="en-US" altLang="en-US" b="1">
                  <a:latin typeface="Arial" charset="0"/>
                </a:rPr>
                <a:t>Day 3</a:t>
              </a:r>
            </a:p>
            <a:p>
              <a:pPr algn="ctr"/>
              <a:endParaRPr lang="en-US" altLang="en-US" b="1">
                <a:latin typeface="Arial" charset="0"/>
              </a:endParaRPr>
            </a:p>
            <a:p>
              <a:pPr algn="ctr"/>
              <a:r>
                <a:rPr lang="en-US" altLang="en-US" b="1">
                  <a:latin typeface="Arial" charset="0"/>
                </a:rPr>
                <a:t>Time 0 hr</a:t>
              </a:r>
            </a:p>
            <a:p>
              <a:pPr algn="ctr"/>
              <a:r>
                <a:rPr lang="en-US" altLang="en-US" sz="1600">
                  <a:latin typeface="Arial" charset="0"/>
                </a:rPr>
                <a:t>Blood</a:t>
              </a:r>
            </a:p>
            <a:p>
              <a:pPr algn="ctr"/>
              <a:r>
                <a:rPr lang="en-US" altLang="en-US" sz="1600">
                  <a:latin typeface="Arial" charset="0"/>
                </a:rPr>
                <a:t>Draw</a:t>
              </a:r>
            </a:p>
            <a:p>
              <a:pPr algn="ctr"/>
              <a:endParaRPr lang="en-US" altLang="en-US" b="1">
                <a:latin typeface="Arial" charset="0"/>
              </a:endParaRPr>
            </a:p>
            <a:p>
              <a:pPr algn="ctr"/>
              <a:r>
                <a:rPr lang="en-US" altLang="en-US" b="1">
                  <a:latin typeface="Arial" charset="0"/>
                </a:rPr>
                <a:t>Time 2 hr</a:t>
              </a:r>
            </a:p>
            <a:p>
              <a:pPr algn="ctr"/>
              <a:r>
                <a:rPr lang="en-US" altLang="en-US" sz="1600">
                  <a:latin typeface="Arial" charset="0"/>
                </a:rPr>
                <a:t>Blood </a:t>
              </a:r>
            </a:p>
            <a:p>
              <a:pPr algn="ctr"/>
              <a:r>
                <a:rPr lang="en-US" altLang="en-US" sz="1600">
                  <a:latin typeface="Arial" charset="0"/>
                </a:rPr>
                <a:t>Draw</a:t>
              </a:r>
            </a:p>
            <a:p>
              <a:pPr algn="ctr"/>
              <a:endParaRPr lang="en-US" altLang="en-US" sz="1600">
                <a:latin typeface="Arial" charset="0"/>
              </a:endParaRPr>
            </a:p>
          </p:txBody>
        </p:sp>
        <p:sp>
          <p:nvSpPr>
            <p:cNvPr id="13" name="Rectangle 44"/>
            <p:cNvSpPr>
              <a:spLocks noChangeArrowheads="1"/>
            </p:cNvSpPr>
            <p:nvPr/>
          </p:nvSpPr>
          <p:spPr bwMode="auto">
            <a:xfrm rot="16200000">
              <a:off x="4876539" y="3238779"/>
              <a:ext cx="3886142" cy="380847"/>
            </a:xfrm>
            <a:prstGeom prst="rect">
              <a:avLst/>
            </a:prstGeom>
            <a:solidFill>
              <a:srgbClr val="C0C0C0"/>
            </a:solidFill>
            <a:ln w="9525">
              <a:solidFill>
                <a:schemeClr val="tx1"/>
              </a:solidFill>
              <a:miter lim="800000"/>
              <a:headEnd/>
              <a:tailEnd/>
            </a:ln>
            <a:effectLst/>
            <a:extLst>
              <a:ext uri="{AF507438-7753-43E0-B8FC-AC1667EBCBE1}"/>
            </a:extLst>
          </p:spPr>
          <p:txBody>
            <a:bodyPr wrap="none" anchor="ctr"/>
            <a:lstStyle/>
            <a:p>
              <a:pPr algn="ctr">
                <a:defRPr/>
              </a:pPr>
              <a:r>
                <a:rPr lang="en-US" altLang="en-US" b="1" dirty="0">
                  <a:effectLst>
                    <a:outerShdw blurRad="38100" dist="38100" dir="2700000" algn="tl">
                      <a:srgbClr val="FFFFFF"/>
                    </a:outerShdw>
                  </a:effectLst>
                  <a:latin typeface="Arial" charset="0"/>
                </a:rPr>
                <a:t>24 </a:t>
              </a:r>
              <a:r>
                <a:rPr lang="en-US" altLang="en-US" b="1" dirty="0" err="1">
                  <a:effectLst>
                    <a:outerShdw blurRad="38100" dist="38100" dir="2700000" algn="tl">
                      <a:srgbClr val="FFFFFF"/>
                    </a:outerShdw>
                  </a:effectLst>
                  <a:latin typeface="Arial" charset="0"/>
                </a:rPr>
                <a:t>hr</a:t>
              </a:r>
              <a:r>
                <a:rPr lang="en-US" altLang="en-US" b="1" dirty="0">
                  <a:effectLst>
                    <a:outerShdw blurRad="38100" dist="38100" dir="2700000" algn="tl">
                      <a:srgbClr val="FFFFFF"/>
                    </a:outerShdw>
                  </a:effectLst>
                  <a:latin typeface="Arial" charset="0"/>
                </a:rPr>
                <a:t> before: Low flavonoid diet</a:t>
              </a:r>
            </a:p>
          </p:txBody>
        </p:sp>
        <p:sp>
          <p:nvSpPr>
            <p:cNvPr id="14" name="AutoShape 34"/>
            <p:cNvSpPr>
              <a:spLocks noChangeArrowheads="1"/>
            </p:cNvSpPr>
            <p:nvPr/>
          </p:nvSpPr>
          <p:spPr bwMode="auto">
            <a:xfrm>
              <a:off x="5181295" y="2896177"/>
              <a:ext cx="1372393" cy="914486"/>
            </a:xfrm>
            <a:prstGeom prst="rightArrow">
              <a:avLst>
                <a:gd name="adj1" fmla="val 50000"/>
                <a:gd name="adj2" fmla="val 85417"/>
              </a:avLst>
            </a:prstGeom>
            <a:solidFill>
              <a:srgbClr val="EAEAEA"/>
            </a:solidFill>
            <a:ln w="9525">
              <a:solidFill>
                <a:schemeClr val="tx1"/>
              </a:solidFill>
              <a:miter lim="800000"/>
              <a:headEnd/>
              <a:tailEnd/>
            </a:ln>
            <a:effectLst/>
            <a:extLst>
              <a:ext uri="{AF507438-7753-43E0-B8FC-AC1667EBCBE1}"/>
            </a:extLst>
          </p:spPr>
          <p:txBody>
            <a:bodyPr wrap="none" anchor="ctr"/>
            <a:lstStyle/>
            <a:p>
              <a:pPr algn="ctr">
                <a:defRPr/>
              </a:pPr>
              <a:r>
                <a:rPr lang="en-US" altLang="en-US" sz="1600" b="1" dirty="0">
                  <a:effectLst>
                    <a:outerShdw blurRad="38100" dist="38100" dir="2700000" algn="tl">
                      <a:srgbClr val="FFFFFF"/>
                    </a:outerShdw>
                  </a:effectLst>
                  <a:latin typeface="Arial" charset="0"/>
                </a:rPr>
                <a:t>One Week</a:t>
              </a:r>
            </a:p>
          </p:txBody>
        </p:sp>
      </p:grpSp>
      <p:sp>
        <p:nvSpPr>
          <p:cNvPr id="6" name="TextBox 5"/>
          <p:cNvSpPr txBox="1"/>
          <p:nvPr/>
        </p:nvSpPr>
        <p:spPr>
          <a:xfrm>
            <a:off x="825500" y="5867400"/>
            <a:ext cx="4502150" cy="708025"/>
          </a:xfrm>
          <a:prstGeom prst="rect">
            <a:avLst/>
          </a:prstGeom>
          <a:noFill/>
        </p:spPr>
        <p:txBody>
          <a:bodyPr wrap="none">
            <a:spAutoFit/>
          </a:bodyPr>
          <a:lstStyle/>
          <a:p>
            <a:pPr>
              <a:defRPr/>
            </a:pPr>
            <a:r>
              <a:rPr lang="en-US" sz="2000" b="1" dirty="0">
                <a:solidFill>
                  <a:schemeClr val="accent5"/>
                </a:solidFill>
                <a:latin typeface="Calibri" panose="020F0502020204030204" pitchFamily="34" charset="0"/>
              </a:rPr>
              <a:t>Visits 1-3:  Randomization to oils</a:t>
            </a:r>
          </a:p>
          <a:p>
            <a:pPr>
              <a:defRPr/>
            </a:pPr>
            <a:r>
              <a:rPr lang="en-US" sz="2000" b="1" dirty="0">
                <a:solidFill>
                  <a:schemeClr val="accent5"/>
                </a:solidFill>
                <a:latin typeface="Calibri" panose="020F0502020204030204" pitchFamily="34" charset="0"/>
              </a:rPr>
              <a:t>Visit 4:       Ibuprofen treatment (400 mg)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58738" y="0"/>
            <a:ext cx="9220200" cy="1143000"/>
          </a:xfrm>
        </p:spPr>
        <p:txBody>
          <a:bodyPr/>
          <a:lstStyle/>
          <a:p>
            <a:r>
              <a:rPr lang="el-GR" altLang="en-US" sz="4000" b="1" dirty="0" smtClean="0">
                <a:latin typeface="Calibri" pitchFamily="34" charset="0"/>
              </a:rPr>
              <a:t>Σύσταση των ελαιολάδων που μελετήθηκαν</a:t>
            </a:r>
            <a:endParaRPr lang="en-US" altLang="en-US" sz="4000" b="1" dirty="0" smtClean="0">
              <a:latin typeface="Calibri" pitchFamily="34" charset="0"/>
            </a:endParaRPr>
          </a:p>
        </p:txBody>
      </p:sp>
      <p:graphicFrame>
        <p:nvGraphicFramePr>
          <p:cNvPr id="1026" name="Object 4"/>
          <p:cNvGraphicFramePr>
            <a:graphicFrameLocks noChangeAspect="1"/>
          </p:cNvGraphicFramePr>
          <p:nvPr/>
        </p:nvGraphicFramePr>
        <p:xfrm>
          <a:off x="2102900" y="1130300"/>
          <a:ext cx="5493287" cy="3975100"/>
        </p:xfrm>
        <a:graphic>
          <a:graphicData uri="http://schemas.openxmlformats.org/presentationml/2006/ole">
            <p:oleObj spid="_x0000_s1026" name="SPW 12.0 Graph" r:id="rId4" imgW="4238557" imgH="3066960" progId="">
              <p:embed/>
            </p:oleObj>
          </a:graphicData>
        </a:graphic>
      </p:graphicFrame>
      <p:sp>
        <p:nvSpPr>
          <p:cNvPr id="8" name="TextBox 7"/>
          <p:cNvSpPr txBox="1"/>
          <p:nvPr/>
        </p:nvSpPr>
        <p:spPr>
          <a:xfrm>
            <a:off x="28575" y="5181600"/>
            <a:ext cx="9115425" cy="1938992"/>
          </a:xfrm>
          <a:prstGeom prst="rect">
            <a:avLst/>
          </a:prstGeom>
          <a:noFill/>
        </p:spPr>
        <p:txBody>
          <a:bodyPr>
            <a:spAutoFit/>
          </a:bodyPr>
          <a:lstStyle/>
          <a:p>
            <a:pPr>
              <a:defRPr/>
            </a:pPr>
            <a:r>
              <a:rPr lang="el-GR" sz="2000" dirty="0" smtClean="0">
                <a:solidFill>
                  <a:schemeClr val="accent5"/>
                </a:solidFill>
                <a:latin typeface="Calibri" panose="020F0502020204030204" pitchFamily="34" charset="0"/>
              </a:rPr>
              <a:t>Λάδι</a:t>
            </a:r>
            <a:r>
              <a:rPr lang="en-US" sz="2000" dirty="0" smtClean="0">
                <a:solidFill>
                  <a:schemeClr val="accent5"/>
                </a:solidFill>
                <a:latin typeface="Calibri" panose="020F0502020204030204" pitchFamily="34" charset="0"/>
              </a:rPr>
              <a:t> </a:t>
            </a:r>
            <a:r>
              <a:rPr lang="en-US" sz="2000" dirty="0">
                <a:solidFill>
                  <a:schemeClr val="accent5"/>
                </a:solidFill>
                <a:latin typeface="Calibri" panose="020F0502020204030204" pitchFamily="34" charset="0"/>
              </a:rPr>
              <a:t>A: </a:t>
            </a:r>
            <a:r>
              <a:rPr lang="en-US" sz="2000" dirty="0" smtClean="0">
                <a:solidFill>
                  <a:schemeClr val="accent5"/>
                </a:solidFill>
                <a:latin typeface="Calibri" panose="020F0502020204030204" pitchFamily="34" charset="0"/>
              </a:rPr>
              <a:t>&lt; </a:t>
            </a:r>
            <a:r>
              <a:rPr lang="en-US" sz="2000" dirty="0">
                <a:solidFill>
                  <a:schemeClr val="accent5"/>
                </a:solidFill>
                <a:latin typeface="Calibri" panose="020F0502020204030204" pitchFamily="34" charset="0"/>
              </a:rPr>
              <a:t>20 mg/kg </a:t>
            </a:r>
            <a:r>
              <a:rPr lang="en-US" sz="2000" dirty="0" err="1">
                <a:solidFill>
                  <a:schemeClr val="accent5"/>
                </a:solidFill>
                <a:latin typeface="Calibri" panose="020F0502020204030204" pitchFamily="34" charset="0"/>
              </a:rPr>
              <a:t>oleocanthal</a:t>
            </a:r>
            <a:r>
              <a:rPr lang="en-US" sz="2000" dirty="0">
                <a:solidFill>
                  <a:schemeClr val="accent5"/>
                </a:solidFill>
                <a:latin typeface="Calibri" panose="020F0502020204030204" pitchFamily="34" charset="0"/>
              </a:rPr>
              <a:t>; &lt; 10 mg/kg </a:t>
            </a:r>
            <a:r>
              <a:rPr lang="en-US" sz="2000" dirty="0" err="1">
                <a:solidFill>
                  <a:schemeClr val="accent5"/>
                </a:solidFill>
                <a:latin typeface="Calibri" panose="020F0502020204030204" pitchFamily="34" charset="0"/>
              </a:rPr>
              <a:t>oleacein</a:t>
            </a:r>
            <a:endParaRPr lang="en-US" sz="2000" dirty="0">
              <a:solidFill>
                <a:schemeClr val="accent5"/>
              </a:solidFill>
              <a:latin typeface="Calibri" panose="020F0502020204030204" pitchFamily="34" charset="0"/>
            </a:endParaRPr>
          </a:p>
          <a:p>
            <a:pPr>
              <a:defRPr/>
            </a:pPr>
            <a:r>
              <a:rPr lang="en-US" sz="2000" dirty="0" smtClean="0">
                <a:solidFill>
                  <a:schemeClr val="accent5"/>
                </a:solidFill>
                <a:latin typeface="Calibri" panose="020F0502020204030204" pitchFamily="34" charset="0"/>
              </a:rPr>
              <a:t>E</a:t>
            </a:r>
            <a:r>
              <a:rPr lang="el-GR" sz="2000" dirty="0" err="1" smtClean="0">
                <a:solidFill>
                  <a:schemeClr val="accent5"/>
                </a:solidFill>
                <a:latin typeface="Calibri" panose="020F0502020204030204" pitchFamily="34" charset="0"/>
              </a:rPr>
              <a:t>λέγχθηκαν</a:t>
            </a:r>
            <a:r>
              <a:rPr lang="el-GR" sz="2000" dirty="0" smtClean="0">
                <a:solidFill>
                  <a:schemeClr val="accent5"/>
                </a:solidFill>
                <a:latin typeface="Calibri" panose="020F0502020204030204" pitchFamily="34" charset="0"/>
              </a:rPr>
              <a:t> 500 λάδια με τη μέθοδο </a:t>
            </a:r>
            <a:r>
              <a:rPr lang="en-US" sz="2000" dirty="0" smtClean="0">
                <a:solidFill>
                  <a:schemeClr val="accent5"/>
                </a:solidFill>
                <a:latin typeface="Calibri" panose="020F0502020204030204" pitchFamily="34" charset="0"/>
              </a:rPr>
              <a:t>NMR </a:t>
            </a:r>
            <a:r>
              <a:rPr lang="el-GR" sz="2000" dirty="0" smtClean="0">
                <a:solidFill>
                  <a:schemeClr val="accent5"/>
                </a:solidFill>
                <a:latin typeface="Calibri" panose="020F0502020204030204" pitchFamily="34" charset="0"/>
              </a:rPr>
              <a:t>στο </a:t>
            </a:r>
            <a:r>
              <a:rPr lang="el-GR" sz="2000" dirty="0" err="1" smtClean="0">
                <a:solidFill>
                  <a:schemeClr val="accent5"/>
                </a:solidFill>
                <a:latin typeface="Calibri" panose="020F0502020204030204" pitchFamily="34" charset="0"/>
              </a:rPr>
              <a:t>πανεπιστημιο</a:t>
            </a:r>
            <a:r>
              <a:rPr lang="el-GR" sz="2000" dirty="0" smtClean="0">
                <a:solidFill>
                  <a:schemeClr val="accent5"/>
                </a:solidFill>
                <a:latin typeface="Calibri" panose="020F0502020204030204" pitchFamily="34" charset="0"/>
              </a:rPr>
              <a:t> </a:t>
            </a:r>
            <a:r>
              <a:rPr lang="el-GR" sz="2000" dirty="0" err="1" smtClean="0">
                <a:solidFill>
                  <a:schemeClr val="accent5"/>
                </a:solidFill>
                <a:latin typeface="Calibri" panose="020F0502020204030204" pitchFamily="34" charset="0"/>
              </a:rPr>
              <a:t>Αθηνων</a:t>
            </a:r>
            <a:r>
              <a:rPr lang="el-GR" sz="2000" dirty="0" smtClean="0">
                <a:solidFill>
                  <a:schemeClr val="accent5"/>
                </a:solidFill>
                <a:latin typeface="Calibri" panose="020F0502020204030204" pitchFamily="34" charset="0"/>
              </a:rPr>
              <a:t> για να </a:t>
            </a:r>
            <a:r>
              <a:rPr lang="el-GR" sz="2000" dirty="0" err="1" smtClean="0">
                <a:solidFill>
                  <a:schemeClr val="accent5"/>
                </a:solidFill>
                <a:latin typeface="Calibri" panose="020F0502020204030204" pitchFamily="34" charset="0"/>
              </a:rPr>
              <a:t>βρεθουν</a:t>
            </a:r>
            <a:r>
              <a:rPr lang="el-GR" sz="2000" dirty="0" smtClean="0">
                <a:solidFill>
                  <a:schemeClr val="accent5"/>
                </a:solidFill>
                <a:latin typeface="Calibri" panose="020F0502020204030204" pitchFamily="34" charset="0"/>
              </a:rPr>
              <a:t> τα </a:t>
            </a:r>
            <a:r>
              <a:rPr lang="el-GR" sz="2000" dirty="0" err="1" smtClean="0">
                <a:solidFill>
                  <a:schemeClr val="accent5"/>
                </a:solidFill>
                <a:latin typeface="Calibri" panose="020F0502020204030204" pitchFamily="34" charset="0"/>
              </a:rPr>
              <a:t>καταλληλα</a:t>
            </a:r>
            <a:endParaRPr lang="en-US" sz="2000" dirty="0">
              <a:solidFill>
                <a:schemeClr val="accent5"/>
              </a:solidFill>
              <a:latin typeface="Calibri" panose="020F0502020204030204" pitchFamily="34" charset="0"/>
            </a:endParaRPr>
          </a:p>
          <a:p>
            <a:pPr>
              <a:defRPr/>
            </a:pPr>
            <a:r>
              <a:rPr lang="el-GR" sz="2000" dirty="0" smtClean="0">
                <a:solidFill>
                  <a:schemeClr val="accent5"/>
                </a:solidFill>
                <a:latin typeface="Calibri" panose="020F0502020204030204" pitchFamily="34" charset="0"/>
              </a:rPr>
              <a:t>Όλα τα λάδια περιείχαν παρόμοιες ποσότητες ολικών φαινολών</a:t>
            </a:r>
            <a:r>
              <a:rPr lang="en-US" sz="2000" dirty="0" smtClean="0">
                <a:solidFill>
                  <a:schemeClr val="accent5"/>
                </a:solidFill>
                <a:latin typeface="Calibri" panose="020F0502020204030204" pitchFamily="34" charset="0"/>
              </a:rPr>
              <a:t> </a:t>
            </a:r>
            <a:r>
              <a:rPr lang="en-US" sz="2000" dirty="0">
                <a:solidFill>
                  <a:schemeClr val="accent5"/>
                </a:solidFill>
                <a:latin typeface="Calibri" panose="020F0502020204030204" pitchFamily="34" charset="0"/>
              </a:rPr>
              <a:t>(213 – 295 mg/kg </a:t>
            </a:r>
            <a:r>
              <a:rPr lang="el-GR" sz="2000" dirty="0" smtClean="0">
                <a:solidFill>
                  <a:schemeClr val="accent5"/>
                </a:solidFill>
                <a:latin typeface="Calibri" panose="020F0502020204030204" pitchFamily="34" charset="0"/>
              </a:rPr>
              <a:t>ισοδύναμα καφεϊκού</a:t>
            </a:r>
            <a:r>
              <a:rPr lang="en-US" sz="2000" dirty="0" smtClean="0">
                <a:solidFill>
                  <a:schemeClr val="accent5"/>
                </a:solidFill>
                <a:latin typeface="Calibri" panose="020F0502020204030204" pitchFamily="34" charset="0"/>
              </a:rPr>
              <a:t>)</a:t>
            </a:r>
            <a:endParaRPr lang="en-US" sz="2000" dirty="0">
              <a:solidFill>
                <a:schemeClr val="accent5"/>
              </a:solidFill>
              <a:latin typeface="Calibri" panose="020F0502020204030204" pitchFamily="34" charset="0"/>
            </a:endParaRPr>
          </a:p>
          <a:p>
            <a:pPr>
              <a:defRPr/>
            </a:pPr>
            <a:r>
              <a:rPr lang="en-US" sz="2000" dirty="0">
                <a:solidFill>
                  <a:schemeClr val="accent5"/>
                </a:solidFill>
                <a:latin typeface="Calibri" panose="020F0502020204030204" pitchFamily="34" charset="0"/>
              </a:rPr>
              <a:t> </a:t>
            </a:r>
          </a:p>
        </p:txBody>
      </p:sp>
      <p:sp>
        <p:nvSpPr>
          <p:cNvPr id="5" name="4 - Ορθογώνιο"/>
          <p:cNvSpPr/>
          <p:nvPr/>
        </p:nvSpPr>
        <p:spPr>
          <a:xfrm>
            <a:off x="6456363" y="4648138"/>
            <a:ext cx="228600"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5 - Ορθογώνιο"/>
          <p:cNvSpPr/>
          <p:nvPr/>
        </p:nvSpPr>
        <p:spPr>
          <a:xfrm>
            <a:off x="6810375" y="4648138"/>
            <a:ext cx="228600" cy="460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TextBox"/>
          <p:cNvSpPr txBox="1"/>
          <p:nvPr/>
        </p:nvSpPr>
        <p:spPr>
          <a:xfrm>
            <a:off x="6172200" y="4798950"/>
            <a:ext cx="1401763" cy="254000"/>
          </a:xfrm>
          <a:prstGeom prst="rect">
            <a:avLst/>
          </a:prstGeom>
          <a:noFill/>
        </p:spPr>
        <p:txBody>
          <a:bodyPr wrap="none">
            <a:spAutoFit/>
          </a:bodyPr>
          <a:lstStyle/>
          <a:p>
            <a:pPr>
              <a:defRPr/>
            </a:pPr>
            <a:r>
              <a:rPr lang="en-US" sz="1050" dirty="0"/>
              <a:t>Super market (oil A)</a:t>
            </a:r>
            <a:endParaRPr lang="el-GR" sz="105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2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3875</TotalTime>
  <Words>1214</Words>
  <Application>Microsoft Office PowerPoint</Application>
  <PresentationFormat>Προβολή στην οθόνη (4:3)</PresentationFormat>
  <Paragraphs>176</Paragraphs>
  <Slides>19</Slides>
  <Notes>11</Notes>
  <HiddenSlides>1</HiddenSlides>
  <MMClips>0</MMClips>
  <ScaleCrop>false</ScaleCrop>
  <HeadingPairs>
    <vt:vector size="6" baseType="variant">
      <vt:variant>
        <vt:lpstr>Θέμα</vt:lpstr>
      </vt:variant>
      <vt:variant>
        <vt:i4>3</vt:i4>
      </vt:variant>
      <vt:variant>
        <vt:lpstr>Ενσωματωμένοι διακομιστές OLE</vt:lpstr>
      </vt:variant>
      <vt:variant>
        <vt:i4>2</vt:i4>
      </vt:variant>
      <vt:variant>
        <vt:lpstr>Τίτλοι διαφανειών</vt:lpstr>
      </vt:variant>
      <vt:variant>
        <vt:i4>19</vt:i4>
      </vt:variant>
    </vt:vector>
  </HeadingPairs>
  <TitlesOfParts>
    <vt:vector size="24" baseType="lpstr">
      <vt:lpstr>Hardcover</vt:lpstr>
      <vt:lpstr>2_Hardcover</vt:lpstr>
      <vt:lpstr>Office Theme</vt:lpstr>
      <vt:lpstr>SPW 12.0 Graph</vt:lpstr>
      <vt:lpstr>Φύλλο εργασίας του Microsoft Office Excel 97-2003</vt:lpstr>
      <vt:lpstr>Επίδραση ελαιολάδου  πλούσιου σε ελαιοκανθάλη  στη συσσώρευση αιμοπεταλίων  σε υγιείς ενήλικες</vt:lpstr>
      <vt:lpstr> </vt:lpstr>
      <vt:lpstr> </vt:lpstr>
      <vt:lpstr> </vt:lpstr>
      <vt:lpstr> </vt:lpstr>
      <vt:lpstr>Βιοχημικό μονοπάτι για την συσσωμάτωση των αιμοπεταλίων</vt:lpstr>
      <vt:lpstr>Oleocanthal-Rich EVOO and Platelet Reactivity  (Ιανουάριος 2015 – Σεπτέβριος 2015)</vt:lpstr>
      <vt:lpstr>Oleocanthal-Rich EVOO and Platelet Reactivity  (Ιανουάριος 2015 – Σεπτέβριος 2015)</vt:lpstr>
      <vt:lpstr>Σύσταση των ελαιολάδων που μελετήθηκαν</vt:lpstr>
      <vt:lpstr>Χάρτης πολυφαινολών Ελληνικού ελαιολάδου</vt:lpstr>
      <vt:lpstr>Πληθυσμός της μελέτης</vt:lpstr>
      <vt:lpstr>Τα ελαιόλαδα πλούσια σε ελαιοκανθάλη μειώνουν την επαγόμενη από κολλαγόνο συσσώρευση αιμοπεταλίων</vt:lpstr>
      <vt:lpstr>Oleocanthal and Oleacein-Rich EVOO Intake reduces Collagen-Induced Platelet Aggregation Relative to control EVOO</vt:lpstr>
      <vt:lpstr>Η επίδραση στη συσσώρευση των αιμοπεταλίων είναι ισχυρά συνδεδεμένη με την αναστολή των ενζύμων 12-LOX και COX</vt:lpstr>
      <vt:lpstr>Οι 4 από τους 9 εθελοντές ανταποκρίθηκαν στο λάδι σαν να είχαν πάρει ibuprofen</vt:lpstr>
      <vt:lpstr>The changes in 12-LOX and COX products were more strongly correlated with Platelet Aggregation Effects in Oil Treated Subjects </vt:lpstr>
      <vt:lpstr>Διαφάνεια 17</vt:lpstr>
      <vt:lpstr>Ο Διαγωνισμός</vt:lpstr>
      <vt:lpstr>Διαφάνεια 19</vt:lpstr>
    </vt:vector>
  </TitlesOfParts>
  <Company>UC Davis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Walnuts and Cardiovascular Disease Health Outcomes:  What the Science Says</dc:title>
  <dc:creator>Roberta Holt</dc:creator>
  <cp:lastModifiedBy>Άννα Μαγιάτη</cp:lastModifiedBy>
  <cp:revision>261</cp:revision>
  <dcterms:created xsi:type="dcterms:W3CDTF">2015-09-15T01:50:55Z</dcterms:created>
  <dcterms:modified xsi:type="dcterms:W3CDTF">2015-11-05T22:39:37Z</dcterms:modified>
</cp:coreProperties>
</file>